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1"/>
  </p:sldMasterIdLst>
  <p:notesMasterIdLst>
    <p:notesMasterId r:id="rId36"/>
  </p:notesMasterIdLst>
  <p:sldIdLst>
    <p:sldId id="309" r:id="rId2"/>
    <p:sldId id="358" r:id="rId3"/>
    <p:sldId id="257" r:id="rId4"/>
    <p:sldId id="293" r:id="rId5"/>
    <p:sldId id="360" r:id="rId6"/>
    <p:sldId id="258" r:id="rId7"/>
    <p:sldId id="289" r:id="rId8"/>
    <p:sldId id="284" r:id="rId9"/>
    <p:sldId id="260" r:id="rId10"/>
    <p:sldId id="261" r:id="rId11"/>
    <p:sldId id="262" r:id="rId12"/>
    <p:sldId id="263" r:id="rId13"/>
    <p:sldId id="264" r:id="rId14"/>
    <p:sldId id="269" r:id="rId15"/>
    <p:sldId id="270" r:id="rId16"/>
    <p:sldId id="272" r:id="rId17"/>
    <p:sldId id="273" r:id="rId18"/>
    <p:sldId id="280" r:id="rId19"/>
    <p:sldId id="375" r:id="rId20"/>
    <p:sldId id="376" r:id="rId21"/>
    <p:sldId id="377" r:id="rId22"/>
    <p:sldId id="366" r:id="rId23"/>
    <p:sldId id="365" r:id="rId24"/>
    <p:sldId id="367" r:id="rId25"/>
    <p:sldId id="369" r:id="rId26"/>
    <p:sldId id="386" r:id="rId27"/>
    <p:sldId id="387" r:id="rId28"/>
    <p:sldId id="368" r:id="rId29"/>
    <p:sldId id="362" r:id="rId30"/>
    <p:sldId id="364" r:id="rId31"/>
    <p:sldId id="384" r:id="rId32"/>
    <p:sldId id="388" r:id="rId33"/>
    <p:sldId id="385" r:id="rId34"/>
    <p:sldId id="3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86380" autoAdjust="0"/>
  </p:normalViewPr>
  <p:slideViewPr>
    <p:cSldViewPr>
      <p:cViewPr>
        <p:scale>
          <a:sx n="66" d="100"/>
          <a:sy n="66" d="100"/>
        </p:scale>
        <p:origin x="-1272" y="-264"/>
      </p:cViewPr>
      <p:guideLst>
        <p:guide orient="horz" pos="2160"/>
        <p:guide pos="2880"/>
      </p:guideLst>
    </p:cSldViewPr>
  </p:slideViewPr>
  <p:outlineViewPr>
    <p:cViewPr>
      <p:scale>
        <a:sx n="33" d="100"/>
        <a:sy n="33" d="100"/>
      </p:scale>
      <p:origin x="216" y="0"/>
    </p:cViewPr>
  </p:outlineViewPr>
  <p:notesTextViewPr>
    <p:cViewPr>
      <p:scale>
        <a:sx n="1" d="1"/>
        <a:sy n="1" d="1"/>
      </p:scale>
      <p:origin x="0" y="0"/>
    </p:cViewPr>
  </p:notesTextViewPr>
  <p:sorterViewPr>
    <p:cViewPr>
      <p:scale>
        <a:sx n="66" d="100"/>
        <a:sy n="66" d="100"/>
      </p:scale>
      <p:origin x="0" y="27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0CE8C5-D762-41BC-BE25-BEF7DA40715B}" type="datetimeFigureOut">
              <a:rPr lang="en-US" smtClean="0"/>
              <a:pPr/>
              <a:t>9/18/2023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3BB609-AB2D-4BB5-9E7C-3EDCF1DA0CE3}" type="slidenum">
              <a:rPr lang="en-US" smtClean="0"/>
              <a:pPr/>
              <a:t>‹#›</a:t>
            </a:fld>
            <a:endParaRPr lang="en-US"/>
          </a:p>
        </p:txBody>
      </p:sp>
    </p:spTree>
    <p:extLst>
      <p:ext uri="{BB962C8B-B14F-4D97-AF65-F5344CB8AC3E}">
        <p14:creationId xmlns:p14="http://schemas.microsoft.com/office/powerpoint/2010/main" xmlns="" val="4291745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60420" name="Slide Number Placeholder 3"/>
          <p:cNvSpPr>
            <a:spLocks noGrp="1"/>
          </p:cNvSpPr>
          <p:nvPr>
            <p:ph type="sldNum" sz="quarter" idx="5"/>
          </p:nvPr>
        </p:nvSpPr>
        <p:spPr bwMode="auto">
          <a:noFill/>
          <a:ln>
            <a:miter lim="800000"/>
            <a:headEnd/>
            <a:tailEnd/>
          </a:ln>
        </p:spPr>
        <p:txBody>
          <a:bodyPr/>
          <a:lstStyle/>
          <a:p>
            <a:fld id="{37A215C9-D61E-4707-A68F-6CBD41476481}"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dirty="0" smtClean="0"/>
              <a:t>Социјална</a:t>
            </a:r>
            <a:r>
              <a:rPr lang="sr-Cyrl-RS" baseline="0" dirty="0" smtClean="0"/>
              <a:t> медицина се разликује од осталих грана медицине по својој мултидисциплинарности, а дуга ствар по којој се разликује јесте приступ, индивидуални или клинички приступ, за јединицу посматрања узима појединца и процену здравтвеног стања врши на основу процедура а социјална медицина за јединицу посматрања узима популацију и процену здравственог стања врши на основу индикатора.</a:t>
            </a:r>
            <a:endParaRPr lang="en-US" dirty="0"/>
          </a:p>
        </p:txBody>
      </p:sp>
      <p:sp>
        <p:nvSpPr>
          <p:cNvPr id="4" name="Slide Number Placeholder 3"/>
          <p:cNvSpPr>
            <a:spLocks noGrp="1"/>
          </p:cNvSpPr>
          <p:nvPr>
            <p:ph type="sldNum" sz="quarter" idx="10"/>
          </p:nvPr>
        </p:nvSpPr>
        <p:spPr/>
        <p:txBody>
          <a:bodyPr/>
          <a:lstStyle/>
          <a:p>
            <a:fld id="{B53BB609-AB2D-4BB5-9E7C-3EDCF1DA0CE3}" type="slidenum">
              <a:rPr lang="en-US" smtClean="0"/>
              <a:pPr/>
              <a:t>4</a:t>
            </a:fld>
            <a:endParaRPr lang="en-US"/>
          </a:p>
        </p:txBody>
      </p:sp>
    </p:spTree>
    <p:extLst>
      <p:ext uri="{BB962C8B-B14F-4D97-AF65-F5344CB8AC3E}">
        <p14:creationId xmlns:p14="http://schemas.microsoft.com/office/powerpoint/2010/main" xmlns="" val="1927317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mtClean="0"/>
              <a:t>Klinicke grane imaju individualni pristup, za procenu zdravstvenog stanja koriste</a:t>
            </a:r>
            <a:r>
              <a:rPr lang="sr-Latn-RS" baseline="0" smtClean="0"/>
              <a:t> proceure a socijalna medicina koristi indikatore odnosno pokazatelje.</a:t>
            </a:r>
            <a:endParaRPr lang="en-US"/>
          </a:p>
        </p:txBody>
      </p:sp>
      <p:sp>
        <p:nvSpPr>
          <p:cNvPr id="4" name="Slide Number Placeholder 3"/>
          <p:cNvSpPr>
            <a:spLocks noGrp="1"/>
          </p:cNvSpPr>
          <p:nvPr>
            <p:ph type="sldNum" sz="quarter" idx="10"/>
          </p:nvPr>
        </p:nvSpPr>
        <p:spPr/>
        <p:txBody>
          <a:bodyPr/>
          <a:lstStyle/>
          <a:p>
            <a:fld id="{B53BB609-AB2D-4BB5-9E7C-3EDCF1DA0CE3}" type="slidenum">
              <a:rPr lang="en-US" smtClean="0"/>
              <a:pPr/>
              <a:t>6</a:t>
            </a:fld>
            <a:endParaRPr lang="en-US"/>
          </a:p>
        </p:txBody>
      </p:sp>
    </p:spTree>
    <p:extLst>
      <p:ext uri="{BB962C8B-B14F-4D97-AF65-F5344CB8AC3E}">
        <p14:creationId xmlns:p14="http://schemas.microsoft.com/office/powerpoint/2010/main" xmlns="" val="1947704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53BB609-AB2D-4BB5-9E7C-3EDCF1DA0CE3}" type="slidenum">
              <a:rPr lang="en-US" smtClean="0"/>
              <a:pPr/>
              <a:t>13</a:t>
            </a:fld>
            <a:endParaRPr lang="en-US"/>
          </a:p>
        </p:txBody>
      </p:sp>
    </p:spTree>
    <p:extLst>
      <p:ext uri="{BB962C8B-B14F-4D97-AF65-F5344CB8AC3E}">
        <p14:creationId xmlns:p14="http://schemas.microsoft.com/office/powerpoint/2010/main" xmlns="" val="301074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RS" dirty="0" smtClean="0"/>
              <a:t>Definition</a:t>
            </a:r>
            <a:r>
              <a:rPr lang="sr-Latn-RS" baseline="0" dirty="0" smtClean="0"/>
              <a:t> of Public Health</a:t>
            </a:r>
            <a:endParaRPr lang="en-US" dirty="0"/>
          </a:p>
        </p:txBody>
      </p:sp>
      <p:sp>
        <p:nvSpPr>
          <p:cNvPr id="4" name="Slide Number Placeholder 3"/>
          <p:cNvSpPr>
            <a:spLocks noGrp="1"/>
          </p:cNvSpPr>
          <p:nvPr>
            <p:ph type="sldNum" sz="quarter" idx="10"/>
          </p:nvPr>
        </p:nvSpPr>
        <p:spPr/>
        <p:txBody>
          <a:bodyPr/>
          <a:lstStyle/>
          <a:p>
            <a:fld id="{B53BB609-AB2D-4BB5-9E7C-3EDCF1DA0CE3}"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936A47AB-2FE2-4D69-BEC8-BB639F94E57C}" type="datetimeFigureOut">
              <a:rPr lang="en-US" smtClean="0"/>
              <a:pPr/>
              <a:t>9/18/2023</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6A47AB-2FE2-4D69-BEC8-BB639F94E57C}" type="datetimeFigureOut">
              <a:rPr lang="en-US" smtClean="0"/>
              <a:pPr/>
              <a:t>9/18/2023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D08417-1811-4073-8EED-F4BA190F8B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6A47AB-2FE2-4D69-BEC8-BB639F94E57C}" type="datetimeFigureOut">
              <a:rPr lang="en-US" smtClean="0"/>
              <a:pPr/>
              <a:t>9/18/2023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D08417-1811-4073-8EED-F4BA190F8B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6A47AB-2FE2-4D69-BEC8-BB639F94E57C}" type="datetimeFigureOut">
              <a:rPr lang="en-US" smtClean="0"/>
              <a:pPr/>
              <a:t>9/18/2023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D08417-1811-4073-8EED-F4BA190F8B6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936A47AB-2FE2-4D69-BEC8-BB639F94E57C}" type="datetimeFigureOut">
              <a:rPr lang="en-US" smtClean="0"/>
              <a:pPr/>
              <a:t>9/18/2023</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6A47AB-2FE2-4D69-BEC8-BB639F94E57C}" type="datetimeFigureOut">
              <a:rPr lang="en-US" smtClean="0"/>
              <a:pPr/>
              <a:t>9/18/2023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FBD08417-1811-4073-8EED-F4BA190F8B6F}"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36A47AB-2FE2-4D69-BEC8-BB639F94E57C}" type="datetimeFigureOut">
              <a:rPr lang="en-US" smtClean="0"/>
              <a:pPr/>
              <a:t>9/18/2023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FBD08417-1811-4073-8EED-F4BA190F8B6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36A47AB-2FE2-4D69-BEC8-BB639F94E57C}" type="datetimeFigureOut">
              <a:rPr lang="en-US" smtClean="0"/>
              <a:pPr/>
              <a:t>9/18/2023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BD08417-1811-4073-8EED-F4BA190F8B6F}"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36A47AB-2FE2-4D69-BEC8-BB639F94E57C}" type="datetimeFigureOut">
              <a:rPr lang="en-US" smtClean="0"/>
              <a:pPr/>
              <a:t>9/18/2023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BD08417-1811-4073-8EED-F4BA190F8B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936A47AB-2FE2-4D69-BEC8-BB639F94E57C}" type="datetimeFigureOut">
              <a:rPr lang="en-US" smtClean="0"/>
              <a:pPr/>
              <a:t>9/18/2023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936A47AB-2FE2-4D69-BEC8-BB639F94E57C}" type="datetimeFigureOut">
              <a:rPr lang="en-US" smtClean="0"/>
              <a:pPr/>
              <a:t>9/18/2023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936A47AB-2FE2-4D69-BEC8-BB639F94E57C}" type="datetimeFigureOut">
              <a:rPr lang="en-US" smtClean="0"/>
              <a:pPr/>
              <a:t>9/18/2023</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FBD08417-1811-4073-8EED-F4BA190F8B6F}"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www.google.com/url?sa=i&amp;url=https://www.cdc.gov/publichealthgateway/publichealthservices/originalessentialhealthservices.html&amp;psig=AOvVaw3CZE7EbLOoyE5cxI7mrIl1&amp;ust=1692286606511000&amp;source=images&amp;cd=vfe&amp;opi=89978449&amp;ved=0CBAQjhxqFwoTCMi4vYfB4YADFQAAAAAdAAAAABAN" TargetMode="External"/><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en.wikipedia.org/wiki/Social_medicine"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685800" y="457200"/>
            <a:ext cx="7772400" cy="914400"/>
          </a:xfrm>
        </p:spPr>
        <p:txBody>
          <a:bodyPr>
            <a:normAutofit/>
          </a:bodyPr>
          <a:lstStyle/>
          <a:p>
            <a:pPr algn="ctr" eaLnBrk="1" hangingPunct="1"/>
            <a:endParaRPr lang="en-US" sz="2400" dirty="0" smtClean="0">
              <a:latin typeface="Calibri" pitchFamily="34" charset="0"/>
              <a:cs typeface="Calibri" pitchFamily="34" charset="0"/>
            </a:endParaRPr>
          </a:p>
        </p:txBody>
      </p:sp>
      <p:sp>
        <p:nvSpPr>
          <p:cNvPr id="3" name="Subtitle 2"/>
          <p:cNvSpPr>
            <a:spLocks noGrp="1"/>
          </p:cNvSpPr>
          <p:nvPr>
            <p:ph type="subTitle" idx="1"/>
          </p:nvPr>
        </p:nvSpPr>
        <p:spPr>
          <a:xfrm>
            <a:off x="442664" y="2481064"/>
            <a:ext cx="8305800" cy="1524000"/>
          </a:xfrm>
        </p:spPr>
        <p:txBody>
          <a:bodyPr>
            <a:noAutofit/>
          </a:bodyPr>
          <a:lstStyle/>
          <a:p>
            <a:pPr algn="ctr">
              <a:lnSpc>
                <a:spcPct val="150000"/>
              </a:lnSpc>
              <a:spcBef>
                <a:spcPct val="0"/>
              </a:spcBef>
            </a:pPr>
            <a:r>
              <a:rPr lang="sr-Latn-RS" dirty="0" smtClean="0">
                <a:latin typeface="Calibri" pitchFamily="34" charset="0"/>
                <a:cs typeface="Calibri" pitchFamily="34" charset="0"/>
              </a:rPr>
              <a:t>SOCIAL MEDICINE. PUBLIC HEALTH</a:t>
            </a:r>
            <a:endParaRPr lang="sr-Cyrl-RS" dirty="0" smtClean="0">
              <a:latin typeface="Calibri" pitchFamily="34" charset="0"/>
              <a:cs typeface="Calibri" pitchFamily="34" charset="0"/>
            </a:endParaRPr>
          </a:p>
        </p:txBody>
      </p:sp>
      <p:pic>
        <p:nvPicPr>
          <p:cNvPr id="10245" name="Picture 46"/>
          <p:cNvPicPr>
            <a:picLocks noChangeAspect="1" noChangeArrowheads="1"/>
          </p:cNvPicPr>
          <p:nvPr/>
        </p:nvPicPr>
        <p:blipFill>
          <a:blip r:embed="rId3" cstate="print"/>
          <a:srcRect/>
          <a:stretch>
            <a:fillRect/>
          </a:stretch>
        </p:blipFill>
        <p:spPr bwMode="auto">
          <a:xfrm>
            <a:off x="7518400" y="234082"/>
            <a:ext cx="1397000" cy="1682750"/>
          </a:xfrm>
          <a:prstGeom prst="rect">
            <a:avLst/>
          </a:prstGeom>
          <a:noFill/>
          <a:ln w="9525">
            <a:noFill/>
            <a:miter lim="800000"/>
            <a:headEnd/>
            <a:tailEnd/>
          </a:ln>
        </p:spPr>
      </p:pic>
      <p:pic>
        <p:nvPicPr>
          <p:cNvPr id="10246" name="Picture 8" descr="http://physics.kg.ac.rs/fizika/scopes/kg.png"/>
          <p:cNvPicPr>
            <a:picLocks noChangeAspect="1" noChangeArrowheads="1"/>
          </p:cNvPicPr>
          <p:nvPr/>
        </p:nvPicPr>
        <p:blipFill>
          <a:blip r:embed="rId4" cstate="print"/>
          <a:srcRect/>
          <a:stretch>
            <a:fillRect/>
          </a:stretch>
        </p:blipFill>
        <p:spPr bwMode="auto">
          <a:xfrm>
            <a:off x="419100" y="401216"/>
            <a:ext cx="11049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496" y="1357298"/>
            <a:ext cx="8001056" cy="769441"/>
          </a:xfrm>
          <a:prstGeom prst="rect">
            <a:avLst/>
          </a:prstGeom>
          <a:noFill/>
        </p:spPr>
        <p:txBody>
          <a:bodyPr wrap="square" rtlCol="0">
            <a:spAutoFit/>
          </a:bodyPr>
          <a:lstStyle/>
          <a:p>
            <a:pPr algn="ctr"/>
            <a:r>
              <a:rPr lang="hr-HR" sz="20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r>
            <a:br>
              <a:rPr lang="hr-HR" sz="20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hr-HR" sz="2400" b="1" dirty="0" smtClean="0">
                <a:latin typeface="Times New Roman" pitchFamily="18" charset="0"/>
                <a:cs typeface="Times New Roman" pitchFamily="18" charset="0"/>
              </a:rPr>
              <a:t>Rudolf Virchow </a:t>
            </a:r>
            <a:r>
              <a:rPr lang="sr-Latn-CS" sz="2000" b="1" dirty="0" smtClean="0">
                <a:latin typeface="Times New Roman" pitchFamily="18" charset="0"/>
                <a:cs typeface="Times New Roman" pitchFamily="18" charset="0"/>
              </a:rPr>
              <a:t>(</a:t>
            </a:r>
            <a:r>
              <a:rPr lang="pl-PL" sz="2000" b="1" dirty="0" smtClean="0">
                <a:latin typeface="Times New Roman" pitchFamily="18" charset="0"/>
                <a:cs typeface="Times New Roman" pitchFamily="18" charset="0"/>
              </a:rPr>
              <a:t>1821. – 1902.)</a:t>
            </a:r>
            <a:endParaRPr lang="en-US" sz="2000" b="1" dirty="0">
              <a:latin typeface="Times New Roman" pitchFamily="18" charset="0"/>
              <a:cs typeface="Times New Roman" pitchFamily="18" charset="0"/>
            </a:endParaRPr>
          </a:p>
        </p:txBody>
      </p:sp>
      <p:sp>
        <p:nvSpPr>
          <p:cNvPr id="3" name="TextBox 2"/>
          <p:cNvSpPr txBox="1"/>
          <p:nvPr/>
        </p:nvSpPr>
        <p:spPr>
          <a:xfrm>
            <a:off x="285720" y="2643182"/>
            <a:ext cx="6518528" cy="769441"/>
          </a:xfrm>
          <a:prstGeom prst="rect">
            <a:avLst/>
          </a:prstGeom>
          <a:noFill/>
        </p:spPr>
        <p:txBody>
          <a:bodyPr wrap="square" rtlCol="0">
            <a:spAutoFit/>
          </a:bodyPr>
          <a:lstStyle/>
          <a:p>
            <a:pPr algn="just">
              <a:buFont typeface="Arial" pitchFamily="34" charset="0"/>
              <a:buChar char="•"/>
            </a:pPr>
            <a:r>
              <a:rPr lang="sr-Latn-RS" sz="2200" b="1" dirty="0" smtClean="0">
                <a:latin typeface="Times New Roman" pitchFamily="18" charset="0"/>
                <a:cs typeface="Times New Roman" pitchFamily="18" charset="0"/>
              </a:rPr>
              <a:t> </a:t>
            </a:r>
          </a:p>
          <a:p>
            <a:endParaRPr lang="sr-Latn-RS" sz="2200" b="1" dirty="0" smtClean="0">
              <a:latin typeface="Times New Roman" pitchFamily="18" charset="0"/>
              <a:cs typeface="Times New Roman" pitchFamily="18" charset="0"/>
            </a:endParaRPr>
          </a:p>
        </p:txBody>
      </p:sp>
      <p:pic>
        <p:nvPicPr>
          <p:cNvPr id="6" name="Picture 5" descr="Rezultat slika za Rudolf Virchow (1821. – 1902.)"/>
          <p:cNvPicPr/>
          <p:nvPr/>
        </p:nvPicPr>
        <p:blipFill>
          <a:blip r:embed="rId2" cstate="print"/>
          <a:srcRect/>
          <a:stretch>
            <a:fillRect/>
          </a:stretch>
        </p:blipFill>
        <p:spPr bwMode="auto">
          <a:xfrm>
            <a:off x="6228184" y="2060848"/>
            <a:ext cx="2664296" cy="3071619"/>
          </a:xfrm>
          <a:prstGeom prst="rect">
            <a:avLst/>
          </a:prstGeom>
          <a:noFill/>
          <a:ln w="9525">
            <a:noFill/>
            <a:miter lim="800000"/>
            <a:headEnd/>
            <a:tailEnd/>
          </a:ln>
        </p:spPr>
      </p:pic>
      <p:sp>
        <p:nvSpPr>
          <p:cNvPr id="5" name="Rectangle 4"/>
          <p:cNvSpPr/>
          <p:nvPr/>
        </p:nvSpPr>
        <p:spPr>
          <a:xfrm>
            <a:off x="539552" y="2274838"/>
            <a:ext cx="5544616" cy="3416320"/>
          </a:xfrm>
          <a:prstGeom prst="rect">
            <a:avLst/>
          </a:prstGeom>
        </p:spPr>
        <p:txBody>
          <a:bodyPr wrap="square">
            <a:spAutoFit/>
          </a:bodyPr>
          <a:lstStyle/>
          <a:p>
            <a:r>
              <a:rPr lang="en-US" sz="2400" dirty="0" smtClean="0"/>
              <a:t>Virchow was a pathologist by specialty, but epidemiology and social anthropology were his preoccupations. After the appearance of a typhoid epidemic in Upper Silesia, he concluded that socio-economic and political factors are significant for the appearance of the epidemic as well as biological factors</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1348800"/>
            <a:ext cx="6786610" cy="769441"/>
          </a:xfrm>
          <a:prstGeom prst="rect">
            <a:avLst/>
          </a:prstGeom>
          <a:noFill/>
        </p:spPr>
        <p:txBody>
          <a:bodyPr wrap="square" rtlCol="0">
            <a:spAutoFit/>
          </a:bodyPr>
          <a:lstStyle/>
          <a:p>
            <a:pPr algn="just"/>
            <a:endParaRPr lang="sr-Latn-RS" sz="2200" b="1" dirty="0" smtClean="0">
              <a:solidFill>
                <a:schemeClr val="tx1">
                  <a:lumMod val="95000"/>
                  <a:lumOff val="5000"/>
                </a:schemeClr>
              </a:solidFill>
              <a:latin typeface="Times New Roman" pitchFamily="18" charset="0"/>
              <a:cs typeface="Times New Roman" pitchFamily="18" charset="0"/>
            </a:endParaRPr>
          </a:p>
          <a:p>
            <a:pPr algn="just">
              <a:buFont typeface="Arial" pitchFamily="34" charset="0"/>
              <a:buChar char="•"/>
            </a:pPr>
            <a:r>
              <a:rPr lang="en-US" sz="2200" dirty="0" smtClean="0">
                <a:latin typeface="Times New Roman" pitchFamily="18" charset="0"/>
                <a:cs typeface="Times New Roman" pitchFamily="18" charset="0"/>
              </a:rPr>
              <a:t> </a:t>
            </a:r>
            <a:endParaRPr lang="en-US" sz="2200" b="1" dirty="0">
              <a:solidFill>
                <a:schemeClr val="tx1">
                  <a:lumMod val="95000"/>
                  <a:lumOff val="5000"/>
                </a:schemeClr>
              </a:solidFill>
              <a:latin typeface="Times New Roman" pitchFamily="18" charset="0"/>
              <a:cs typeface="Times New Roman" pitchFamily="18" charset="0"/>
            </a:endParaRPr>
          </a:p>
        </p:txBody>
      </p:sp>
      <p:sp>
        <p:nvSpPr>
          <p:cNvPr id="3" name="TextBox 2"/>
          <p:cNvSpPr txBox="1"/>
          <p:nvPr/>
        </p:nvSpPr>
        <p:spPr>
          <a:xfrm>
            <a:off x="2857488" y="357166"/>
            <a:ext cx="6072230" cy="461665"/>
          </a:xfrm>
          <a:prstGeom prst="rect">
            <a:avLst/>
          </a:prstGeom>
          <a:noFill/>
        </p:spPr>
        <p:txBody>
          <a:bodyPr wrap="square" rtlCol="0">
            <a:spAutoFit/>
          </a:bodyPr>
          <a:lstStyle/>
          <a:p>
            <a:pPr algn="r"/>
            <a:r>
              <a:rPr lang="sr-Latn-RS" sz="2400" b="1" dirty="0" smtClean="0">
                <a:solidFill>
                  <a:schemeClr val="bg1"/>
                </a:solidFill>
                <a:latin typeface="Times New Roman" pitchFamily="18" charset="0"/>
                <a:cs typeface="Times New Roman" pitchFamily="18" charset="0"/>
              </a:rPr>
              <a:t>   </a:t>
            </a:r>
            <a:endParaRPr lang="en-US" sz="2400" b="1" dirty="0">
              <a:solidFill>
                <a:schemeClr val="bg1"/>
              </a:solidFill>
              <a:latin typeface="Times New Roman" pitchFamily="18" charset="0"/>
              <a:cs typeface="Times New Roman" pitchFamily="18" charset="0"/>
            </a:endParaRPr>
          </a:p>
        </p:txBody>
      </p:sp>
      <p:pic>
        <p:nvPicPr>
          <p:cNvPr id="5" name="Picture 4" descr="Rezultat slika za Rudolf Virchow (1821. – 1902.)"/>
          <p:cNvPicPr/>
          <p:nvPr/>
        </p:nvPicPr>
        <p:blipFill>
          <a:blip r:embed="rId2" cstate="print"/>
          <a:srcRect/>
          <a:stretch>
            <a:fillRect/>
          </a:stretch>
        </p:blipFill>
        <p:spPr bwMode="auto">
          <a:xfrm>
            <a:off x="4499992" y="260648"/>
            <a:ext cx="4232230" cy="1872208"/>
          </a:xfrm>
          <a:prstGeom prst="rect">
            <a:avLst/>
          </a:prstGeom>
          <a:noFill/>
          <a:ln w="9525">
            <a:noFill/>
            <a:miter lim="800000"/>
            <a:headEnd/>
            <a:tailEnd/>
          </a:ln>
        </p:spPr>
      </p:pic>
      <p:sp>
        <p:nvSpPr>
          <p:cNvPr id="6" name="Rectangle 5"/>
          <p:cNvSpPr/>
          <p:nvPr/>
        </p:nvSpPr>
        <p:spPr>
          <a:xfrm>
            <a:off x="323528" y="2636912"/>
            <a:ext cx="8640960" cy="3416320"/>
          </a:xfrm>
          <a:prstGeom prst="rect">
            <a:avLst/>
          </a:prstGeom>
        </p:spPr>
        <p:txBody>
          <a:bodyPr wrap="square">
            <a:spAutoFit/>
          </a:bodyPr>
          <a:lstStyle/>
          <a:p>
            <a:r>
              <a:rPr lang="en-US" sz="2400" dirty="0" smtClean="0"/>
              <a:t>Rudolf Virchow  proposed three basic principles regarding the </a:t>
            </a:r>
            <a:r>
              <a:rPr lang="en-US" sz="2400" dirty="0" smtClean="0"/>
              <a:t>academic</a:t>
            </a:r>
            <a:r>
              <a:rPr lang="sr-Cyrl-RS" sz="2400" dirty="0" smtClean="0"/>
              <a:t> </a:t>
            </a:r>
            <a:r>
              <a:rPr lang="en-US" sz="2400" dirty="0" smtClean="0"/>
              <a:t>and </a:t>
            </a:r>
            <a:r>
              <a:rPr lang="en-US" sz="2400" dirty="0" smtClean="0"/>
              <a:t>practical aspects of Social Medicine. They are as follows: (a) health of the population</a:t>
            </a:r>
            <a:r>
              <a:rPr lang="sr-Latn-RS" sz="2400" dirty="0" smtClean="0"/>
              <a:t> </a:t>
            </a:r>
            <a:r>
              <a:rPr lang="en-US" sz="2400" dirty="0" smtClean="0"/>
              <a:t>is a matter of direct social concern; (b) social and economic conditions have an important</a:t>
            </a:r>
            <a:r>
              <a:rPr lang="sr-Latn-RS" sz="2400" dirty="0" smtClean="0"/>
              <a:t> </a:t>
            </a:r>
            <a:r>
              <a:rPr lang="en-US" sz="2400" dirty="0" smtClean="0"/>
              <a:t>effect on health, disease and the practice of medicine, and these relations must be subjected to</a:t>
            </a:r>
            <a:r>
              <a:rPr lang="sr-Latn-RS" sz="2400" dirty="0" smtClean="0"/>
              <a:t> </a:t>
            </a:r>
            <a:r>
              <a:rPr lang="en-US" sz="2400" dirty="0" smtClean="0"/>
              <a:t>scientific investigation; and (c) steps must be taken to promote health and to combat </a:t>
            </a:r>
            <a:r>
              <a:rPr lang="en-US" sz="2400" dirty="0" err="1" smtClean="0"/>
              <a:t>disease,and</a:t>
            </a:r>
            <a:r>
              <a:rPr lang="en-US" sz="2400" dirty="0" smtClean="0"/>
              <a:t> the measures involved in such activities must be social as well as medical</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692697"/>
            <a:ext cx="7715304" cy="830997"/>
          </a:xfrm>
          <a:prstGeom prst="rect">
            <a:avLst/>
          </a:prstGeom>
          <a:noFill/>
        </p:spPr>
        <p:txBody>
          <a:bodyPr wrap="square" rtlCol="0">
            <a:spAutoFit/>
          </a:bodyPr>
          <a:lstStyle/>
          <a:p>
            <a:pPr algn="ctr"/>
            <a:r>
              <a:rPr lang="hr-HR" sz="24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r>
            <a:br>
              <a:rPr lang="hr-HR" sz="24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hr-HR" sz="2400" b="1" dirty="0" smtClean="0">
                <a:latin typeface="Times New Roman" pitchFamily="18" charset="0"/>
                <a:cs typeface="Times New Roman" pitchFamily="18" charset="0"/>
              </a:rPr>
              <a:t>Alfred Grotjan </a:t>
            </a:r>
            <a:r>
              <a:rPr lang="hr-HR" sz="2000" b="1" dirty="0" smtClean="0">
                <a:latin typeface="Times New Roman" pitchFamily="18" charset="0"/>
                <a:cs typeface="Times New Roman" pitchFamily="18" charset="0"/>
              </a:rPr>
              <a:t>(1869.-1931.)</a:t>
            </a:r>
            <a:endParaRPr lang="en-US" sz="2000" b="1" dirty="0">
              <a:latin typeface="Times New Roman" pitchFamily="18" charset="0"/>
              <a:cs typeface="Times New Roman" pitchFamily="18" charset="0"/>
            </a:endParaRPr>
          </a:p>
        </p:txBody>
      </p:sp>
      <p:sp>
        <p:nvSpPr>
          <p:cNvPr id="3" name="TextBox 2"/>
          <p:cNvSpPr txBox="1"/>
          <p:nvPr/>
        </p:nvSpPr>
        <p:spPr>
          <a:xfrm>
            <a:off x="500034" y="1628800"/>
            <a:ext cx="6715172" cy="5355312"/>
          </a:xfrm>
          <a:prstGeom prst="rect">
            <a:avLst/>
          </a:prstGeom>
          <a:noFill/>
        </p:spPr>
        <p:txBody>
          <a:bodyPr wrap="square" rtlCol="0">
            <a:spAutoFit/>
          </a:bodyPr>
          <a:lstStyle/>
          <a:p>
            <a:pPr algn="just">
              <a:buFont typeface="Arial" pitchFamily="34" charset="0"/>
              <a:buChar char="•"/>
            </a:pPr>
            <a:r>
              <a:rPr lang="sr-Latn-RS" sz="2000" b="1" dirty="0" smtClean="0">
                <a:latin typeface="Times New Roman" pitchFamily="18" charset="0"/>
                <a:cs typeface="Times New Roman" pitchFamily="18" charset="0"/>
              </a:rPr>
              <a:t> </a:t>
            </a:r>
            <a:r>
              <a:rPr lang="en-US" sz="2000" dirty="0" smtClean="0"/>
              <a:t>Social Medicine as a scientific medical discipline was established by Alfred </a:t>
            </a:r>
            <a:r>
              <a:rPr lang="en-US" sz="2000" dirty="0" err="1" smtClean="0"/>
              <a:t>Grotjahn</a:t>
            </a:r>
            <a:r>
              <a:rPr lang="en-US" sz="2000" dirty="0" smtClean="0"/>
              <a:t>(1862-1931), general practitioner in the workmen districts of Berlin who studied the </a:t>
            </a:r>
            <a:r>
              <a:rPr lang="en-US" sz="2000" dirty="0" err="1" smtClean="0"/>
              <a:t>relationsbetween</a:t>
            </a:r>
            <a:r>
              <a:rPr lang="en-US" sz="2000" dirty="0" smtClean="0"/>
              <a:t> diseases and social living conditions. The results of his studies formed the base </a:t>
            </a:r>
            <a:r>
              <a:rPr lang="en-US" sz="2000" dirty="0" err="1" smtClean="0"/>
              <a:t>ofa</a:t>
            </a:r>
            <a:r>
              <a:rPr lang="en-US" sz="2000" dirty="0" smtClean="0"/>
              <a:t> new branch – “Social Pathology”, later called “Social Hygiene”.</a:t>
            </a:r>
            <a:r>
              <a:rPr lang="sr-Cyrl-RS" sz="2000" dirty="0" smtClean="0">
                <a:latin typeface="Times New Roman" pitchFamily="18" charset="0"/>
                <a:cs typeface="Times New Roman" pitchFamily="18" charset="0"/>
              </a:rPr>
              <a:t>Најзначајније</a:t>
            </a:r>
            <a:r>
              <a:rPr lang="sr-Latn-R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име</a:t>
            </a:r>
            <a:r>
              <a:rPr lang="sr-Latn-R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социјалне</a:t>
            </a:r>
            <a:r>
              <a:rPr lang="sr-Latn-RS" sz="2000" dirty="0" smtClean="0">
                <a:latin typeface="Times New Roman" pitchFamily="18" charset="0"/>
                <a:cs typeface="Times New Roman" pitchFamily="18" charset="0"/>
              </a:rPr>
              <a:t> </a:t>
            </a:r>
            <a:r>
              <a:rPr lang="sr-Cyrl-RS" sz="2000" dirty="0" smtClean="0">
                <a:latin typeface="Times New Roman" pitchFamily="18" charset="0"/>
                <a:cs typeface="Times New Roman" pitchFamily="18" charset="0"/>
              </a:rPr>
              <a:t>медицине у Европи</a:t>
            </a:r>
            <a:endParaRPr lang="sr-Latn-RS" sz="2000" dirty="0" smtClean="0">
              <a:latin typeface="Times New Roman" pitchFamily="18" charset="0"/>
              <a:cs typeface="Times New Roman" pitchFamily="18" charset="0"/>
            </a:endParaRPr>
          </a:p>
          <a:p>
            <a:pPr algn="just"/>
            <a:endParaRPr lang="sr-Latn-RS" sz="2000" dirty="0" smtClean="0">
              <a:latin typeface="Times New Roman" pitchFamily="18" charset="0"/>
              <a:cs typeface="Times New Roman" pitchFamily="18" charset="0"/>
            </a:endParaRPr>
          </a:p>
          <a:p>
            <a:pPr algn="just">
              <a:buFont typeface="Arial" pitchFamily="34" charset="0"/>
              <a:buChar char="•"/>
            </a:pPr>
            <a:r>
              <a:rPr lang="en-US" sz="2000" dirty="0" smtClean="0">
                <a:latin typeface="Times New Roman" pitchFamily="18" charset="0"/>
                <a:cs typeface="Times New Roman" pitchFamily="18" charset="0"/>
              </a:rPr>
              <a:t> </a:t>
            </a:r>
            <a:r>
              <a:rPr lang="en-US" dirty="0" smtClean="0"/>
              <a:t>One of the most important name in Social medicine in Europe. His contribution includes the explanation of the social nature of disease and the definition of social diseases, which is still relevant today. </a:t>
            </a:r>
            <a:endParaRPr lang="sr-Cyrl-RS" dirty="0" smtClean="0"/>
          </a:p>
          <a:p>
            <a:pPr algn="just">
              <a:buFont typeface="Arial" pitchFamily="34" charset="0"/>
              <a:buChar char="•"/>
            </a:pPr>
            <a:r>
              <a:rPr lang="en-US" dirty="0" err="1" smtClean="0"/>
              <a:t>Multidisciplinarity</a:t>
            </a:r>
            <a:r>
              <a:rPr lang="en-US" dirty="0" smtClean="0"/>
              <a:t> </a:t>
            </a:r>
            <a:r>
              <a:rPr lang="en-US" dirty="0" smtClean="0"/>
              <a:t>of Social medicine. Social medicine used the methods of statistics, anthropology, demography, </a:t>
            </a:r>
            <a:r>
              <a:rPr lang="en-US" dirty="0" err="1" smtClean="0"/>
              <a:t>economicsect</a:t>
            </a:r>
            <a:r>
              <a:rPr lang="en-US" dirty="0" smtClean="0"/>
              <a:t>. Health education as a scientific discipline</a:t>
            </a:r>
            <a:endParaRPr lang="sr-Cyrl-RS" b="1" dirty="0" smtClean="0">
              <a:latin typeface="Times New Roman" pitchFamily="18" charset="0"/>
              <a:cs typeface="Times New Roman" pitchFamily="18" charset="0"/>
            </a:endParaRPr>
          </a:p>
          <a:p>
            <a:pPr algn="just">
              <a:buFont typeface="Arial" pitchFamily="34" charset="0"/>
              <a:buChar char="•"/>
            </a:pPr>
            <a:endParaRPr lang="en-US" b="1" dirty="0" smtClean="0">
              <a:latin typeface="Times New Roman" pitchFamily="18" charset="0"/>
              <a:cs typeface="Times New Roman" pitchFamily="18" charset="0"/>
            </a:endParaRPr>
          </a:p>
          <a:p>
            <a:pPr algn="just">
              <a:buFont typeface="Arial" pitchFamily="34" charset="0"/>
              <a:buChar char="•"/>
            </a:pPr>
            <a:endParaRPr lang="hr-HR" b="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buFont typeface="Arial" pitchFamily="34" charset="0"/>
              <a:buChar char="•"/>
            </a:pPr>
            <a:endParaRPr lang="en-US" b="1" dirty="0">
              <a:latin typeface="Times New Roman" pitchFamily="18" charset="0"/>
              <a:cs typeface="Times New Roman" pitchFamily="18" charset="0"/>
            </a:endParaRPr>
          </a:p>
        </p:txBody>
      </p:sp>
      <p:pic>
        <p:nvPicPr>
          <p:cNvPr id="4" name="Picture 3" descr="http://upload.wikimedia.org/wikipedia/commons/b/b8/Bundesarchiv_Bild_183-1991-0904-505,_Prof._Dr._Alfred_Grotjahn.jpg"/>
          <p:cNvPicPr>
            <a:picLocks noChangeAspect="1"/>
          </p:cNvPicPr>
          <p:nvPr/>
        </p:nvPicPr>
        <p:blipFill>
          <a:blip r:embed="rId2" cstate="print"/>
          <a:srcRect/>
          <a:stretch>
            <a:fillRect/>
          </a:stretch>
        </p:blipFill>
        <p:spPr bwMode="auto">
          <a:xfrm>
            <a:off x="7279704" y="2492896"/>
            <a:ext cx="1828800" cy="28090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7173" y="1214422"/>
            <a:ext cx="7143800" cy="830997"/>
          </a:xfrm>
          <a:prstGeom prst="rect">
            <a:avLst/>
          </a:prstGeom>
          <a:noFill/>
        </p:spPr>
        <p:txBody>
          <a:bodyPr wrap="square" rtlCol="0">
            <a:spAutoFit/>
          </a:bodyPr>
          <a:lstStyle/>
          <a:p>
            <a:pPr algn="ctr"/>
            <a:r>
              <a:rPr lang="hr-HR" sz="24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r>
            <a:br>
              <a:rPr lang="hr-HR" sz="24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da-DK" sz="2400" b="1" dirty="0" smtClean="0">
                <a:solidFill>
                  <a:srgbClr val="C00000"/>
                </a:solidFill>
                <a:latin typeface="Times New Roman" pitchFamily="18" charset="0"/>
                <a:cs typeface="Times New Roman" pitchFamily="18" charset="0"/>
              </a:rPr>
              <a:t> </a:t>
            </a:r>
            <a:r>
              <a:rPr lang="da-DK" sz="2400" b="1" dirty="0" smtClean="0">
                <a:latin typeface="Times New Roman" pitchFamily="18" charset="0"/>
                <a:cs typeface="Times New Roman" pitchFamily="18" charset="0"/>
              </a:rPr>
              <a:t>Jules </a:t>
            </a:r>
            <a:r>
              <a:rPr lang="sr-Latn-RS" sz="2400" b="1" dirty="0" smtClean="0">
                <a:latin typeface="Times New Roman" pitchFamily="18" charset="0"/>
                <a:cs typeface="Times New Roman" pitchFamily="18" charset="0"/>
              </a:rPr>
              <a:t> Rene </a:t>
            </a:r>
            <a:r>
              <a:rPr lang="sr-Latn-CS" sz="2400" b="1" dirty="0" smtClean="0">
                <a:latin typeface="Times New Roman" pitchFamily="18" charset="0"/>
                <a:cs typeface="Times New Roman" pitchFamily="18" charset="0"/>
              </a:rPr>
              <a:t>Gu</a:t>
            </a:r>
            <a:r>
              <a:rPr lang="da-DK" sz="2400" b="1" dirty="0" smtClean="0">
                <a:latin typeface="Times New Roman" pitchFamily="18" charset="0"/>
                <a:cs typeface="Times New Roman" pitchFamily="18" charset="0"/>
              </a:rPr>
              <a:t>erin </a:t>
            </a:r>
            <a:r>
              <a:rPr lang="da-DK" sz="2000" b="1" dirty="0" smtClean="0">
                <a:latin typeface="Times New Roman" pitchFamily="18" charset="0"/>
                <a:cs typeface="Times New Roman" pitchFamily="18" charset="0"/>
              </a:rPr>
              <a:t>(18</a:t>
            </a:r>
            <a:r>
              <a:rPr lang="sr-Latn-CS" sz="2000" b="1" dirty="0" smtClean="0">
                <a:latin typeface="Times New Roman" pitchFamily="18" charset="0"/>
                <a:cs typeface="Times New Roman" pitchFamily="18" charset="0"/>
              </a:rPr>
              <a:t>01</a:t>
            </a:r>
            <a:r>
              <a:rPr lang="en-US" sz="2000" b="1" dirty="0" smtClean="0">
                <a:latin typeface="Times New Roman" pitchFamily="18" charset="0"/>
                <a:cs typeface="Times New Roman" pitchFamily="18" charset="0"/>
              </a:rPr>
              <a:t>.</a:t>
            </a:r>
            <a:r>
              <a:rPr lang="sr-Latn-CS" sz="2000" b="1" dirty="0" smtClean="0">
                <a:latin typeface="Times New Roman" pitchFamily="18" charset="0"/>
                <a:cs typeface="Times New Roman" pitchFamily="18" charset="0"/>
              </a:rPr>
              <a:t> – 1866</a:t>
            </a:r>
            <a:r>
              <a:rPr lang="en-US" sz="2000" b="1" dirty="0" smtClean="0">
                <a:latin typeface="Times New Roman" pitchFamily="18" charset="0"/>
                <a:cs typeface="Times New Roman" pitchFamily="18" charset="0"/>
              </a:rPr>
              <a:t>.</a:t>
            </a:r>
            <a:r>
              <a:rPr lang="sr-Latn-CS" sz="2000" b="1" dirty="0" smtClean="0">
                <a:latin typeface="Times New Roman" pitchFamily="18" charset="0"/>
                <a:cs typeface="Times New Roman" pitchFamily="18" charset="0"/>
              </a:rPr>
              <a:t>)</a:t>
            </a:r>
            <a:endParaRPr lang="en-US" sz="2000" b="1" dirty="0">
              <a:latin typeface="Times New Roman" pitchFamily="18" charset="0"/>
              <a:cs typeface="Times New Roman" pitchFamily="18" charset="0"/>
            </a:endParaRPr>
          </a:p>
        </p:txBody>
      </p:sp>
      <p:sp>
        <p:nvSpPr>
          <p:cNvPr id="5" name="TextBox 4"/>
          <p:cNvSpPr txBox="1"/>
          <p:nvPr/>
        </p:nvSpPr>
        <p:spPr>
          <a:xfrm>
            <a:off x="357158" y="1628800"/>
            <a:ext cx="6500858" cy="1015663"/>
          </a:xfrm>
          <a:prstGeom prst="rect">
            <a:avLst/>
          </a:prstGeom>
          <a:noFill/>
        </p:spPr>
        <p:txBody>
          <a:bodyPr wrap="square" rtlCol="0">
            <a:spAutoFit/>
          </a:bodyPr>
          <a:lstStyle/>
          <a:p>
            <a:pPr algn="just"/>
            <a:endParaRPr lang="sr-Latn-RS" sz="2000" b="1" dirty="0" smtClean="0">
              <a:latin typeface="Times New Roman" pitchFamily="18" charset="0"/>
              <a:cs typeface="Times New Roman" pitchFamily="18" charset="0"/>
            </a:endParaRPr>
          </a:p>
          <a:p>
            <a:pPr algn="just">
              <a:buFont typeface="Arial" pitchFamily="34" charset="0"/>
              <a:buChar char="•"/>
            </a:pPr>
            <a:endParaRPr lang="sr-Latn-RS" sz="2000" b="1" dirty="0" smtClean="0">
              <a:latin typeface="Times New Roman" pitchFamily="18" charset="0"/>
              <a:cs typeface="Times New Roman" pitchFamily="18" charset="0"/>
            </a:endParaRPr>
          </a:p>
          <a:p>
            <a:pPr algn="just">
              <a:buFont typeface="Arial" pitchFamily="34" charset="0"/>
              <a:buChar char="•"/>
            </a:pPr>
            <a:r>
              <a:rPr lang="sr-Latn-RS" sz="2000" dirty="0" smtClean="0">
                <a:latin typeface="Times New Roman" pitchFamily="18" charset="0"/>
                <a:cs typeface="Times New Roman" pitchFamily="18" charset="0"/>
              </a:rPr>
              <a:t> </a:t>
            </a:r>
            <a:endParaRPr lang="en-US" sz="2000" b="1" dirty="0">
              <a:latin typeface="Times New Roman" pitchFamily="18" charset="0"/>
              <a:cs typeface="Times New Roman" pitchFamily="18" charset="0"/>
            </a:endParaRPr>
          </a:p>
        </p:txBody>
      </p:sp>
      <p:sp>
        <p:nvSpPr>
          <p:cNvPr id="7" name="TextBox 6"/>
          <p:cNvSpPr txBox="1"/>
          <p:nvPr/>
        </p:nvSpPr>
        <p:spPr>
          <a:xfrm>
            <a:off x="2325884" y="447055"/>
            <a:ext cx="7286676" cy="461665"/>
          </a:xfrm>
          <a:prstGeom prst="rect">
            <a:avLst/>
          </a:prstGeom>
          <a:noFill/>
        </p:spPr>
        <p:txBody>
          <a:bodyPr wrap="square" rtlCol="0">
            <a:spAutoFit/>
          </a:bodyPr>
          <a:lstStyle/>
          <a:p>
            <a:pPr algn="ctr"/>
            <a:r>
              <a:rPr lang="sr-Latn-RS" sz="2400" b="1" dirty="0" smtClean="0">
                <a:solidFill>
                  <a:schemeClr val="bg1"/>
                </a:solidFill>
                <a:latin typeface="Times New Roman" pitchFamily="18" charset="0"/>
                <a:cs typeface="Times New Roman" pitchFamily="18" charset="0"/>
              </a:rPr>
              <a:t>              </a:t>
            </a:r>
            <a:endParaRPr lang="en-US" sz="2400" b="1" dirty="0">
              <a:solidFill>
                <a:schemeClr val="bg1"/>
              </a:solidFill>
              <a:latin typeface="Times New Roman" pitchFamily="18" charset="0"/>
              <a:cs typeface="Times New Roman" pitchFamily="18" charset="0"/>
            </a:endParaRPr>
          </a:p>
        </p:txBody>
      </p:sp>
      <p:pic>
        <p:nvPicPr>
          <p:cNvPr id="6" name="Picture 5" descr="dumca_4619_tn.jpg"/>
          <p:cNvPicPr>
            <a:picLocks noChangeAspect="1"/>
          </p:cNvPicPr>
          <p:nvPr/>
        </p:nvPicPr>
        <p:blipFill>
          <a:blip r:embed="rId3" cstate="print"/>
          <a:stretch>
            <a:fillRect/>
          </a:stretch>
        </p:blipFill>
        <p:spPr>
          <a:xfrm>
            <a:off x="7033960" y="2139672"/>
            <a:ext cx="2002536" cy="3017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p:nvPr/>
        </p:nvSpPr>
        <p:spPr>
          <a:xfrm>
            <a:off x="323528" y="1989995"/>
            <a:ext cx="6534472" cy="3970318"/>
          </a:xfrm>
          <a:prstGeom prst="rect">
            <a:avLst/>
          </a:prstGeom>
        </p:spPr>
        <p:txBody>
          <a:bodyPr wrap="square">
            <a:spAutoFit/>
          </a:bodyPr>
          <a:lstStyle/>
          <a:p>
            <a:r>
              <a:rPr lang="en-US" dirty="0" smtClean="0"/>
              <a:t>The term “social medicine” was first used in 1848, when the French Revolution took place</a:t>
            </a:r>
            <a:r>
              <a:rPr lang="sr-Latn-RS" dirty="0" smtClean="0"/>
              <a:t> </a:t>
            </a:r>
            <a:r>
              <a:rPr lang="en-US" dirty="0" smtClean="0"/>
              <a:t>in February. In March of the same year, when revolutionary hopes were still running high,</a:t>
            </a:r>
          </a:p>
          <a:p>
            <a:r>
              <a:rPr lang="en-US" dirty="0" smtClean="0"/>
              <a:t>H</a:t>
            </a:r>
            <a:r>
              <a:rPr lang="sr-Latn-RS" dirty="0" smtClean="0"/>
              <a:t>e </a:t>
            </a:r>
            <a:r>
              <a:rPr lang="en-US" dirty="0" smtClean="0"/>
              <a:t>used the term in Gazette </a:t>
            </a:r>
            <a:r>
              <a:rPr lang="en-US" dirty="0" err="1" smtClean="0"/>
              <a:t>Médicale</a:t>
            </a:r>
            <a:endParaRPr lang="en-US" dirty="0" smtClean="0"/>
          </a:p>
          <a:p>
            <a:r>
              <a:rPr lang="en-US" dirty="0" smtClean="0"/>
              <a:t>de Paris. In his writing, he appealed to the French medical profession to act for the public</a:t>
            </a:r>
          </a:p>
          <a:p>
            <a:r>
              <a:rPr lang="en-US" dirty="0" smtClean="0"/>
              <a:t>good and to help create a new society as expected from the revolution. </a:t>
            </a:r>
            <a:r>
              <a:rPr lang="en-US" dirty="0" err="1" smtClean="0"/>
              <a:t>Guérin</a:t>
            </a:r>
            <a:r>
              <a:rPr lang="en-US" dirty="0" smtClean="0"/>
              <a:t> argued that the</a:t>
            </a:r>
          </a:p>
          <a:p>
            <a:r>
              <a:rPr lang="en-US" dirty="0" smtClean="0"/>
              <a:t>goal could be effectively achieved if knowledge and information regarding the relationships</a:t>
            </a:r>
          </a:p>
          <a:p>
            <a:r>
              <a:rPr lang="en-US" dirty="0" smtClean="0"/>
              <a:t>among medical issues, social factors and public affairs were systematically integrated into the</a:t>
            </a:r>
          </a:p>
          <a:p>
            <a:r>
              <a:rPr lang="en-US" dirty="0" smtClean="0"/>
              <a:t>framework of Social Medicine.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994083"/>
            <a:ext cx="7560840" cy="1138773"/>
          </a:xfrm>
          <a:prstGeom prst="rect">
            <a:avLst/>
          </a:prstGeom>
          <a:noFill/>
        </p:spPr>
        <p:txBody>
          <a:bodyPr wrap="square" rtlCol="0">
            <a:spAutoFit/>
          </a:bodyPr>
          <a:lstStyle/>
          <a:p>
            <a:pPr algn="ctr"/>
            <a:r>
              <a:rPr lang="hr-HR" sz="2400" b="1" dirty="0" smtClean="0">
                <a:latin typeface="Times New Roman" pitchFamily="18" charset="0"/>
                <a:cs typeface="Times New Roman" pitchFamily="18" charset="0"/>
              </a:rPr>
              <a:t>Milan Jovanovic – Batut </a:t>
            </a:r>
            <a:endParaRPr lang="en-US" sz="2400" b="1" dirty="0" smtClean="0">
              <a:latin typeface="Times New Roman" pitchFamily="18" charset="0"/>
              <a:cs typeface="Times New Roman" pitchFamily="18" charset="0"/>
            </a:endParaRPr>
          </a:p>
          <a:p>
            <a:pPr algn="ctr"/>
            <a:r>
              <a:rPr lang="hr-HR" sz="2000" b="1" dirty="0" smtClean="0">
                <a:latin typeface="Times New Roman" pitchFamily="18" charset="0"/>
                <a:cs typeface="Times New Roman" pitchFamily="18" charset="0"/>
              </a:rPr>
              <a:t>(1847</a:t>
            </a:r>
            <a:r>
              <a:rPr lang="en-US" sz="2000" b="1" dirty="0" smtClean="0">
                <a:latin typeface="Times New Roman" pitchFamily="18" charset="0"/>
                <a:cs typeface="Times New Roman" pitchFamily="18" charset="0"/>
              </a:rPr>
              <a:t>.</a:t>
            </a:r>
            <a:r>
              <a:rPr lang="hr-HR" sz="2000" b="1" dirty="0" smtClean="0">
                <a:latin typeface="Times New Roman" pitchFamily="18" charset="0"/>
                <a:cs typeface="Times New Roman" pitchFamily="18" charset="0"/>
              </a:rPr>
              <a:t> – 1940</a:t>
            </a:r>
            <a:r>
              <a:rPr lang="en-US" sz="2000" b="1" dirty="0" smtClean="0">
                <a:latin typeface="Times New Roman" pitchFamily="18" charset="0"/>
                <a:cs typeface="Times New Roman" pitchFamily="18" charset="0"/>
              </a:rPr>
              <a:t>.</a:t>
            </a:r>
            <a:r>
              <a:rPr lang="hr-HR" sz="2000" b="1" dirty="0" smtClean="0">
                <a:latin typeface="Times New Roman" pitchFamily="18" charset="0"/>
                <a:cs typeface="Times New Roman" pitchFamily="18" charset="0"/>
              </a:rPr>
              <a:t>)</a:t>
            </a: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sr-Latn-RS" sz="2400" b="1" dirty="0" smtClean="0">
                <a:solidFill>
                  <a:srgbClr val="C00000"/>
                </a:solidFill>
                <a:latin typeface="Times New Roman" pitchFamily="18" charset="0"/>
                <a:cs typeface="Times New Roman" pitchFamily="18" charset="0"/>
              </a:rPr>
              <a:t>  </a:t>
            </a:r>
            <a:endParaRPr lang="en-US" sz="2400" b="1" dirty="0">
              <a:solidFill>
                <a:srgbClr val="C00000"/>
              </a:solidFill>
              <a:latin typeface="Times New Roman" pitchFamily="18" charset="0"/>
              <a:cs typeface="Times New Roman" pitchFamily="18" charset="0"/>
            </a:endParaRPr>
          </a:p>
        </p:txBody>
      </p:sp>
      <p:sp>
        <p:nvSpPr>
          <p:cNvPr id="3" name="TextBox 2"/>
          <p:cNvSpPr txBox="1"/>
          <p:nvPr/>
        </p:nvSpPr>
        <p:spPr>
          <a:xfrm>
            <a:off x="395536" y="4365104"/>
            <a:ext cx="7875850" cy="1169551"/>
          </a:xfrm>
          <a:prstGeom prst="rect">
            <a:avLst/>
          </a:prstGeom>
          <a:noFill/>
        </p:spPr>
        <p:txBody>
          <a:bodyPr wrap="square" rtlCol="0">
            <a:spAutoFit/>
          </a:bodyPr>
          <a:lstStyle/>
          <a:p>
            <a:pPr algn="just">
              <a:buFont typeface="Arial" pitchFamily="34" charset="0"/>
              <a:buChar char="•"/>
            </a:pPr>
            <a:r>
              <a:rPr lang="pl-PL" sz="2200" i="1" dirty="0" smtClean="0">
                <a:latin typeface="Times New Roman" pitchFamily="18" charset="0"/>
                <a:cs typeface="Times New Roman" pitchFamily="18" charset="0"/>
              </a:rPr>
              <a:t>.</a:t>
            </a:r>
          </a:p>
          <a:p>
            <a:pPr algn="just"/>
            <a:r>
              <a:rPr lang="pl-PL" sz="2400" dirty="0" smtClean="0">
                <a:latin typeface="Times New Roman" pitchFamily="18" charset="0"/>
                <a:cs typeface="Times New Roman" pitchFamily="18" charset="0"/>
              </a:rPr>
              <a:t> </a:t>
            </a:r>
          </a:p>
          <a:p>
            <a:pPr algn="just"/>
            <a:r>
              <a:rPr lang="pl-PL" sz="2400" b="1" dirty="0" smtClean="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pic>
        <p:nvPicPr>
          <p:cNvPr id="6" name="Picture 5" descr="Rezultat slika za милан јовановиц батут"/>
          <p:cNvPicPr/>
          <p:nvPr/>
        </p:nvPicPr>
        <p:blipFill>
          <a:blip r:embed="rId2" cstate="print"/>
          <a:srcRect/>
          <a:stretch>
            <a:fillRect/>
          </a:stretch>
        </p:blipFill>
        <p:spPr bwMode="auto">
          <a:xfrm>
            <a:off x="1331640" y="1700808"/>
            <a:ext cx="6624736" cy="2376264"/>
          </a:xfrm>
          <a:prstGeom prst="rect">
            <a:avLst/>
          </a:prstGeom>
          <a:noFill/>
          <a:ln w="9525">
            <a:noFill/>
            <a:miter lim="800000"/>
            <a:headEnd/>
            <a:tailEnd/>
          </a:ln>
        </p:spPr>
      </p:pic>
      <p:sp>
        <p:nvSpPr>
          <p:cNvPr id="70657" name="Rectangle 1"/>
          <p:cNvSpPr>
            <a:spLocks noChangeArrowheads="1"/>
          </p:cNvSpPr>
          <p:nvPr/>
        </p:nvSpPr>
        <p:spPr bwMode="auto">
          <a:xfrm>
            <a:off x="323527" y="4393804"/>
            <a:ext cx="8568953"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sr-Latn-RS" sz="2400" dirty="0" smtClean="0">
                <a:latin typeface="+mj-lt"/>
                <a:cs typeface="Arial" pitchFamily="34" charset="0"/>
              </a:rPr>
              <a:t>O</a:t>
            </a:r>
            <a:r>
              <a:rPr kumimoji="0" lang="en-US" sz="2400" b="0" i="0" u="none" strike="noStrike" cap="none" normalizeH="0" baseline="0" dirty="0" smtClean="0">
                <a:ln>
                  <a:noFill/>
                </a:ln>
                <a:solidFill>
                  <a:schemeClr val="tx1"/>
                </a:solidFill>
                <a:effectLst/>
                <a:latin typeface="+mj-lt"/>
                <a:cs typeface="Arial" pitchFamily="34" charset="0"/>
              </a:rPr>
              <a:t>ne of the most important for the development of preventive medicine </a:t>
            </a:r>
            <a:r>
              <a:rPr kumimoji="0" lang="sr-Latn-RS" sz="2400" b="0" i="0" u="none" strike="noStrike" cap="none" normalizeH="0" baseline="0" dirty="0" smtClean="0">
                <a:ln>
                  <a:noFill/>
                </a:ln>
                <a:solidFill>
                  <a:schemeClr val="tx1"/>
                </a:solidFill>
                <a:effectLst/>
                <a:latin typeface="+mj-lt"/>
                <a:cs typeface="Arial" pitchFamily="34" charset="0"/>
              </a:rPr>
              <a:t>in Serbia</a:t>
            </a:r>
          </a:p>
          <a:p>
            <a:pPr marL="0" marR="0" lvl="0" indent="0" algn="l" defTabSz="914400" rtl="0" eaLnBrk="1" fontAlgn="base" latinLnBrk="0" hangingPunct="1">
              <a:lnSpc>
                <a:spcPct val="100000"/>
              </a:lnSpc>
              <a:spcBef>
                <a:spcPct val="0"/>
              </a:spcBef>
              <a:spcAft>
                <a:spcPct val="0"/>
              </a:spcAft>
              <a:buClrTx/>
              <a:buSzTx/>
              <a:buFontTx/>
              <a:buNone/>
              <a:tabLst/>
            </a:pPr>
            <a:endParaRPr lang="sr-Latn-RS" sz="2400" dirty="0" smtClean="0">
              <a:latin typeface="+mj-lt"/>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sr-Latn-RS" sz="2400" b="0" i="0" u="none" strike="noStrike" cap="none" normalizeH="0" baseline="0" dirty="0" smtClean="0">
                <a:ln>
                  <a:noFill/>
                </a:ln>
                <a:solidFill>
                  <a:schemeClr val="tx1"/>
                </a:solidFill>
                <a:effectLst/>
                <a:latin typeface="+mj-lt"/>
                <a:cs typeface="Arial" pitchFamily="34" charset="0"/>
              </a:rPr>
              <a:t>Health</a:t>
            </a:r>
            <a:r>
              <a:rPr kumimoji="0" lang="sr-Latn-RS" sz="2400" b="0" i="0" u="none" strike="noStrike" cap="none" normalizeH="0" dirty="0" smtClean="0">
                <a:ln>
                  <a:noFill/>
                </a:ln>
                <a:solidFill>
                  <a:schemeClr val="tx1"/>
                </a:solidFill>
                <a:effectLst/>
                <a:latin typeface="+mj-lt"/>
                <a:cs typeface="Arial" pitchFamily="34" charset="0"/>
              </a:rPr>
              <a:t> educator</a:t>
            </a:r>
            <a:endParaRPr kumimoji="0" lang="en-US" sz="2400" b="0" i="0" u="none" strike="noStrike" cap="none" normalizeH="0" baseline="0" dirty="0" smtClean="0">
              <a:ln>
                <a:noFill/>
              </a:ln>
              <a:solidFill>
                <a:schemeClr val="tx1"/>
              </a:solidFill>
              <a:effectLst/>
              <a:latin typeface="+mj-lt"/>
              <a:cs typeface="Arial" pitchFamily="34" charset="0"/>
            </a:endParaRPr>
          </a:p>
        </p:txBody>
      </p:sp>
      <p:sp>
        <p:nvSpPr>
          <p:cNvPr id="7" name="Rectangle 6"/>
          <p:cNvSpPr/>
          <p:nvPr/>
        </p:nvSpPr>
        <p:spPr>
          <a:xfrm>
            <a:off x="467544" y="332656"/>
            <a:ext cx="8928992" cy="523220"/>
          </a:xfrm>
          <a:prstGeom prst="rect">
            <a:avLst/>
          </a:prstGeom>
        </p:spPr>
        <p:txBody>
          <a:bodyPr wrap="square">
            <a:spAutoFit/>
          </a:bodyPr>
          <a:lstStyle/>
          <a:p>
            <a:r>
              <a:rPr lang="sr-Latn-RS" sz="2800" dirty="0" smtClean="0"/>
              <a:t>D</a:t>
            </a:r>
            <a:r>
              <a:rPr lang="en-US" sz="2800" dirty="0" err="1" smtClean="0"/>
              <a:t>evelopment</a:t>
            </a:r>
            <a:r>
              <a:rPr lang="en-US" sz="2800" dirty="0" smtClean="0"/>
              <a:t> of </a:t>
            </a:r>
            <a:r>
              <a:rPr lang="sr-Latn-RS" sz="2800" dirty="0" smtClean="0"/>
              <a:t>S</a:t>
            </a:r>
            <a:r>
              <a:rPr lang="en-US" sz="2800" dirty="0" err="1" smtClean="0"/>
              <a:t>ocial</a:t>
            </a:r>
            <a:r>
              <a:rPr lang="en-US" sz="2800" dirty="0" smtClean="0"/>
              <a:t> medicine </a:t>
            </a:r>
            <a:r>
              <a:rPr lang="sr-Latn-RS" sz="2800" dirty="0" smtClean="0"/>
              <a:t>  in Serbia</a:t>
            </a: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4542" y="476673"/>
            <a:ext cx="7659826" cy="5078313"/>
          </a:xfrm>
          <a:prstGeom prst="rect">
            <a:avLst/>
          </a:prstGeom>
          <a:noFill/>
        </p:spPr>
        <p:txBody>
          <a:bodyPr wrap="square" rtlCol="0">
            <a:spAutoFit/>
          </a:bodyPr>
          <a:lstStyle/>
          <a:p>
            <a:endParaRPr lang="sr-Latn-RS" sz="2200" b="1" dirty="0" smtClean="0">
              <a:latin typeface="Times New Roman" pitchFamily="18" charset="0"/>
              <a:cs typeface="Times New Roman" pitchFamily="18" charset="0"/>
            </a:endParaRPr>
          </a:p>
          <a:p>
            <a:endParaRPr lang="en-US" sz="2200" b="1" dirty="0" smtClean="0">
              <a:latin typeface="Times New Roman" pitchFamily="18" charset="0"/>
              <a:cs typeface="Times New Roman" pitchFamily="18" charset="0"/>
            </a:endParaRPr>
          </a:p>
          <a:p>
            <a:pPr>
              <a:buFont typeface="Arial" pitchFamily="34" charset="0"/>
              <a:buChar char="•"/>
            </a:pPr>
            <a:r>
              <a:rPr lang="en-US" sz="2200" b="1" dirty="0" smtClean="0">
                <a:latin typeface="Times New Roman" pitchFamily="18" charset="0"/>
                <a:cs typeface="Times New Roman" pitchFamily="18" charset="0"/>
              </a:rPr>
              <a:t>  </a:t>
            </a:r>
            <a:r>
              <a:rPr lang="sr-Latn-RS" sz="2400" dirty="0" smtClean="0">
                <a:latin typeface="+mj-lt"/>
                <a:cs typeface="Calibri" pitchFamily="34" charset="0"/>
              </a:rPr>
              <a:t>Development of health culture</a:t>
            </a:r>
          </a:p>
          <a:p>
            <a:pPr>
              <a:buFont typeface="Arial" pitchFamily="34" charset="0"/>
              <a:buChar char="•"/>
            </a:pPr>
            <a:endParaRPr lang="sr-Latn-RS" sz="2200" dirty="0" smtClean="0">
              <a:latin typeface="+mj-lt"/>
              <a:cs typeface="Times New Roman" pitchFamily="18" charset="0"/>
            </a:endParaRPr>
          </a:p>
          <a:p>
            <a:pPr>
              <a:buFont typeface="Arial" pitchFamily="34" charset="0"/>
              <a:buChar char="•"/>
            </a:pPr>
            <a:r>
              <a:rPr lang="sr-Latn-RS" sz="2200" dirty="0" smtClean="0">
                <a:latin typeface="+mj-lt"/>
                <a:cs typeface="Times New Roman" pitchFamily="18" charset="0"/>
              </a:rPr>
              <a:t> </a:t>
            </a:r>
            <a:r>
              <a:rPr lang="en-US" sz="2400" dirty="0" smtClean="0">
                <a:latin typeface="+mj-lt"/>
              </a:rPr>
              <a:t>President of the Serbian Medical Association</a:t>
            </a:r>
            <a:endParaRPr lang="sr-Latn-RS" sz="2200" dirty="0" smtClean="0">
              <a:latin typeface="+mj-lt"/>
              <a:cs typeface="Times New Roman" pitchFamily="18" charset="0"/>
            </a:endParaRPr>
          </a:p>
          <a:p>
            <a:endParaRPr lang="sr-Latn-RS" sz="2200" dirty="0" smtClean="0">
              <a:latin typeface="+mj-lt"/>
              <a:cs typeface="Times New Roman" pitchFamily="18" charset="0"/>
            </a:endParaRPr>
          </a:p>
          <a:p>
            <a:pPr>
              <a:buFont typeface="Arial" pitchFamily="34" charset="0"/>
              <a:buChar char="•"/>
            </a:pPr>
            <a:r>
              <a:rPr lang="sr-Latn-RS" sz="2200" dirty="0" smtClean="0">
                <a:latin typeface="+mj-lt"/>
                <a:cs typeface="Times New Roman" pitchFamily="18" charset="0"/>
              </a:rPr>
              <a:t> </a:t>
            </a:r>
            <a:r>
              <a:rPr lang="en-US" sz="2400" dirty="0" smtClean="0">
                <a:latin typeface="+mj-lt"/>
              </a:rPr>
              <a:t>Founder, of </a:t>
            </a:r>
            <a:r>
              <a:rPr lang="sr-Latn-RS" sz="2400" dirty="0" smtClean="0">
                <a:latin typeface="+mj-lt"/>
              </a:rPr>
              <a:t>Medical </a:t>
            </a:r>
            <a:r>
              <a:rPr lang="en-US" sz="2400" dirty="0" smtClean="0">
                <a:latin typeface="+mj-lt"/>
              </a:rPr>
              <a:t> faculty in Belgrade</a:t>
            </a:r>
            <a:endParaRPr lang="sr-Latn-RS" sz="2400" dirty="0" smtClean="0">
              <a:latin typeface="+mj-lt"/>
            </a:endParaRPr>
          </a:p>
          <a:p>
            <a:pPr>
              <a:buFont typeface="Arial" pitchFamily="34" charset="0"/>
              <a:buChar char="•"/>
            </a:pPr>
            <a:endParaRPr lang="sr-Latn-RS" sz="2400" dirty="0" smtClean="0">
              <a:latin typeface="+mj-lt"/>
            </a:endParaRPr>
          </a:p>
          <a:p>
            <a:pPr>
              <a:buFont typeface="Arial" pitchFamily="34" charset="0"/>
              <a:buChar char="•"/>
            </a:pPr>
            <a:r>
              <a:rPr lang="sr-Latn-RS" sz="2400" dirty="0" smtClean="0">
                <a:latin typeface="+mj-lt"/>
              </a:rPr>
              <a:t> Professor of </a:t>
            </a:r>
            <a:r>
              <a:rPr lang="en-US" sz="2400" dirty="0" smtClean="0">
                <a:latin typeface="+mj-lt"/>
              </a:rPr>
              <a:t>Hygiene</a:t>
            </a:r>
            <a:endParaRPr lang="sr-Latn-RS" sz="2400" dirty="0" smtClean="0">
              <a:latin typeface="+mj-lt"/>
            </a:endParaRPr>
          </a:p>
          <a:p>
            <a:r>
              <a:rPr lang="en-US" sz="2400" dirty="0" smtClean="0">
                <a:latin typeface="+mj-lt"/>
              </a:rPr>
              <a:t> </a:t>
            </a:r>
            <a:endParaRPr lang="sr-Latn-RS" sz="2400" dirty="0" smtClean="0">
              <a:latin typeface="+mj-lt"/>
            </a:endParaRPr>
          </a:p>
          <a:p>
            <a:pPr>
              <a:buFont typeface="Arial" pitchFamily="34" charset="0"/>
              <a:buChar char="•"/>
            </a:pPr>
            <a:r>
              <a:rPr lang="en-US" sz="2400" dirty="0" smtClean="0">
                <a:latin typeface="+mj-lt"/>
              </a:rPr>
              <a:t>He published about 170 works, </a:t>
            </a:r>
            <a:r>
              <a:rPr lang="sr-Latn-RS" sz="2400" dirty="0" smtClean="0">
                <a:latin typeface="+mj-lt"/>
              </a:rPr>
              <a:t>manuscripts...</a:t>
            </a:r>
            <a:r>
              <a:rPr lang="en-US" sz="2400" dirty="0" smtClean="0">
                <a:latin typeface="+mj-lt"/>
              </a:rPr>
              <a:t> </a:t>
            </a:r>
            <a:r>
              <a:rPr lang="en-US" sz="2400" dirty="0" smtClean="0"/>
              <a:t>	</a:t>
            </a:r>
          </a:p>
          <a:p>
            <a:pPr>
              <a:buFont typeface="Arial" pitchFamily="34" charset="0"/>
              <a:buChar char="•"/>
            </a:pPr>
            <a:endParaRPr lang="en-US" sz="2400" dirty="0" smtClean="0"/>
          </a:p>
          <a:p>
            <a:endParaRPr lang="pl-PL" sz="2200" dirty="0" smtClean="0">
              <a:latin typeface="Times New Roman" pitchFamily="18" charset="0"/>
              <a:cs typeface="Times New Roman" pitchFamily="18" charset="0"/>
            </a:endParaRPr>
          </a:p>
          <a:p>
            <a:endParaRPr lang="en-US" sz="2200" dirty="0">
              <a:latin typeface="Times New Roman" pitchFamily="18" charset="0"/>
              <a:cs typeface="Times New Roman" pitchFamily="18" charset="0"/>
            </a:endParaRPr>
          </a:p>
        </p:txBody>
      </p:sp>
      <p:sp>
        <p:nvSpPr>
          <p:cNvPr id="69634" name="AutoShape 2" descr="PU Bambi Kula – Strana 14 – Zvanična internet prezentacija"/>
          <p:cNvSpPr>
            <a:spLocks noChangeAspect="1" noChangeArrowheads="1"/>
          </p:cNvSpPr>
          <p:nvPr/>
        </p:nvSpPr>
        <p:spPr bwMode="auto">
          <a:xfrm>
            <a:off x="155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36" name="AutoShape 4" descr="PU Bambi Kula – Strana 14 – Zvanična internet prezentacija"/>
          <p:cNvSpPr>
            <a:spLocks noChangeAspect="1" noChangeArrowheads="1"/>
          </p:cNvSpPr>
          <p:nvPr/>
        </p:nvSpPr>
        <p:spPr bwMode="auto">
          <a:xfrm>
            <a:off x="155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38" name="AutoShape 6" descr="PU Bambi Kula – Strana 14 – Zvanična internet prezentacija"/>
          <p:cNvSpPr>
            <a:spLocks noChangeAspect="1" noChangeArrowheads="1"/>
          </p:cNvSpPr>
          <p:nvPr/>
        </p:nvSpPr>
        <p:spPr bwMode="auto">
          <a:xfrm>
            <a:off x="155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40" name="AutoShape 8" descr="PU Bambi Kula – Strana 14 – Zvanična internet prezentacija"/>
          <p:cNvSpPr>
            <a:spLocks noChangeAspect="1" noChangeArrowheads="1"/>
          </p:cNvSpPr>
          <p:nvPr/>
        </p:nvSpPr>
        <p:spPr bwMode="auto">
          <a:xfrm>
            <a:off x="155575" y="-769938"/>
            <a:ext cx="2857500" cy="16097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9642" name="Picture 10" descr="PU Bambi Kula – Strana 14 – Zvanična internet prezentacija"/>
          <p:cNvPicPr>
            <a:picLocks noChangeAspect="1" noChangeArrowheads="1"/>
          </p:cNvPicPr>
          <p:nvPr/>
        </p:nvPicPr>
        <p:blipFill>
          <a:blip r:embed="rId2" cstate="print"/>
          <a:srcRect/>
          <a:stretch>
            <a:fillRect/>
          </a:stretch>
        </p:blipFill>
        <p:spPr bwMode="auto">
          <a:xfrm>
            <a:off x="4932040" y="4437112"/>
            <a:ext cx="3810000" cy="214312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620689"/>
            <a:ext cx="6303074" cy="461665"/>
          </a:xfrm>
          <a:prstGeom prst="rect">
            <a:avLst/>
          </a:prstGeom>
          <a:noFill/>
        </p:spPr>
        <p:txBody>
          <a:bodyPr wrap="square" rtlCol="0">
            <a:spAutoFit/>
          </a:bodyPr>
          <a:lstStyle/>
          <a:p>
            <a:pPr algn="ctr"/>
            <a:r>
              <a:rPr lang="hr-HR" sz="24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a:t>
            </a:r>
            <a:r>
              <a:rPr lang="sr-Cyrl-RS" sz="2400" dirty="0" smtClean="0">
                <a:latin typeface="Times New Roman" pitchFamily="18" charset="0"/>
                <a:cs typeface="Times New Roman" pitchFamily="18" charset="0"/>
              </a:rPr>
              <a:t>А</a:t>
            </a:r>
            <a:r>
              <a:rPr lang="sr-Latn-RS" sz="2400" dirty="0" smtClean="0">
                <a:latin typeface="Times New Roman" pitchFamily="18" charset="0"/>
                <a:cs typeface="Times New Roman" pitchFamily="18" charset="0"/>
              </a:rPr>
              <a:t>ndrija Stampar </a:t>
            </a:r>
            <a:r>
              <a:rPr lang="sr-Latn-CS" sz="2400" dirty="0" smtClean="0">
                <a:latin typeface="Times New Roman" pitchFamily="18" charset="0"/>
                <a:cs typeface="Times New Roman" pitchFamily="18" charset="0"/>
              </a:rPr>
              <a:t> </a:t>
            </a:r>
            <a:r>
              <a:rPr lang="sr-Latn-CS" sz="2000" dirty="0" smtClean="0">
                <a:latin typeface="Times New Roman" pitchFamily="18" charset="0"/>
                <a:cs typeface="Times New Roman" pitchFamily="18" charset="0"/>
              </a:rPr>
              <a:t>(</a:t>
            </a:r>
            <a:r>
              <a:rPr lang="hr-HR" sz="2000" dirty="0" smtClean="0">
                <a:latin typeface="Times New Roman" pitchFamily="18" charset="0"/>
                <a:cs typeface="Times New Roman" pitchFamily="18" charset="0"/>
              </a:rPr>
              <a:t>1888. - 1958.)</a:t>
            </a:r>
          </a:p>
        </p:txBody>
      </p:sp>
      <p:sp>
        <p:nvSpPr>
          <p:cNvPr id="3" name="TextBox 2"/>
          <p:cNvSpPr txBox="1"/>
          <p:nvPr/>
        </p:nvSpPr>
        <p:spPr>
          <a:xfrm>
            <a:off x="251520" y="1412776"/>
            <a:ext cx="6696744" cy="4616648"/>
          </a:xfrm>
          <a:prstGeom prst="rect">
            <a:avLst/>
          </a:prstGeom>
          <a:noFill/>
        </p:spPr>
        <p:txBody>
          <a:bodyPr wrap="square" rtlCol="0">
            <a:spAutoFit/>
          </a:bodyPr>
          <a:lstStyle/>
          <a:p>
            <a:r>
              <a:rPr lang="en-US" sz="2200" b="1"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r>
              <a:rPr lang="sr-Latn-RS" sz="2400" dirty="0" smtClean="0"/>
              <a:t>O</a:t>
            </a:r>
            <a:r>
              <a:rPr lang="en-US" sz="2400" dirty="0" smtClean="0"/>
              <a:t>ne of the most important social and medical professionals in Europe</a:t>
            </a:r>
          </a:p>
          <a:p>
            <a:endParaRPr lang="sr-Latn-R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a:buFont typeface="Arial" pitchFamily="34" charset="0"/>
              <a:buChar char="•"/>
            </a:pPr>
            <a:r>
              <a:rPr lang="en-US" sz="2000" dirty="0" smtClean="0">
                <a:latin typeface="Times New Roman" pitchFamily="18" charset="0"/>
                <a:cs typeface="Times New Roman" pitchFamily="18" charset="0"/>
              </a:rPr>
              <a:t> </a:t>
            </a:r>
            <a:r>
              <a:rPr lang="sr-Latn-RS" sz="2400" dirty="0" smtClean="0">
                <a:latin typeface="Times New Roman" pitchFamily="18" charset="0"/>
                <a:cs typeface="Times New Roman" pitchFamily="18" charset="0"/>
              </a:rPr>
              <a:t>prevention of communicable disease</a:t>
            </a:r>
            <a:endParaRPr lang="en-US" sz="2400" dirty="0" smtClean="0">
              <a:latin typeface="Times New Roman" pitchFamily="18" charset="0"/>
              <a:cs typeface="Times New Roman" pitchFamily="18" charset="0"/>
            </a:endParaRPr>
          </a:p>
          <a:p>
            <a:pPr>
              <a:buFont typeface="Arial" pitchFamily="34" charset="0"/>
              <a:buChar char="•"/>
            </a:pPr>
            <a:endParaRPr lang="en-US" sz="2000" dirty="0" smtClean="0">
              <a:latin typeface="Times New Roman" pitchFamily="18" charset="0"/>
              <a:cs typeface="Times New Roman" pitchFamily="18" charset="0"/>
            </a:endParaRPr>
          </a:p>
          <a:p>
            <a:pPr>
              <a:buFont typeface="Arial" pitchFamily="34" charset="0"/>
              <a:buChar char="•"/>
            </a:pPr>
            <a:r>
              <a:rPr lang="en-US" sz="2000" dirty="0" smtClean="0">
                <a:latin typeface="Times New Roman" pitchFamily="18" charset="0"/>
                <a:cs typeface="Times New Roman" pitchFamily="18" charset="0"/>
              </a:rPr>
              <a:t> </a:t>
            </a:r>
            <a:r>
              <a:rPr lang="en-US" sz="2000" dirty="0" smtClean="0"/>
              <a:t>development of the public health service in Yugoslavia</a:t>
            </a:r>
            <a:endParaRPr lang="en-US" sz="2000" dirty="0" smtClean="0">
              <a:latin typeface="Times New Roman" pitchFamily="18" charset="0"/>
              <a:cs typeface="Times New Roman" pitchFamily="18" charset="0"/>
            </a:endParaRPr>
          </a:p>
          <a:p>
            <a:pPr>
              <a:buFont typeface="Arial" pitchFamily="34" charset="0"/>
              <a:buChar char="•"/>
            </a:pPr>
            <a:endParaRPr lang="en-US" sz="2000" dirty="0" smtClean="0">
              <a:latin typeface="Times New Roman" pitchFamily="18" charset="0"/>
              <a:cs typeface="Times New Roman" pitchFamily="18" charset="0"/>
            </a:endParaRPr>
          </a:p>
          <a:p>
            <a:endParaRPr lang="sr-Latn-RS" sz="2000" dirty="0" smtClean="0">
              <a:latin typeface="Times New Roman" pitchFamily="18" charset="0"/>
              <a:cs typeface="Times New Roman" pitchFamily="18" charset="0"/>
            </a:endParaRPr>
          </a:p>
          <a:p>
            <a:pPr>
              <a:buFont typeface="Arial" pitchFamily="34" charset="0"/>
              <a:buChar char="•"/>
            </a:pPr>
            <a:r>
              <a:rPr lang="sr-Latn-RS" sz="2000" dirty="0" smtClean="0">
                <a:latin typeface="Times New Roman" pitchFamily="18" charset="0"/>
                <a:cs typeface="Times New Roman" pitchFamily="18" charset="0"/>
              </a:rPr>
              <a:t> </a:t>
            </a:r>
            <a:r>
              <a:rPr lang="sr-Latn-RS" sz="2000" dirty="0" smtClean="0"/>
              <a:t>a</a:t>
            </a:r>
            <a:r>
              <a:rPr lang="en-US" sz="2000" dirty="0" err="1" smtClean="0"/>
              <a:t>uthor</a:t>
            </a:r>
            <a:r>
              <a:rPr lang="en-US" sz="2000" dirty="0" smtClean="0"/>
              <a:t> of the first textbook on social medicine </a:t>
            </a:r>
            <a:endParaRPr lang="sr-Cyrl-RS" sz="2000" dirty="0" smtClean="0">
              <a:latin typeface="Times New Roman" pitchFamily="18" charset="0"/>
              <a:cs typeface="Times New Roman" pitchFamily="18" charset="0"/>
            </a:endParaRPr>
          </a:p>
          <a:p>
            <a:pPr>
              <a:buFont typeface="Arial" pitchFamily="34" charset="0"/>
              <a:buChar char="•"/>
            </a:pPr>
            <a:endParaRPr lang="sr-Cyrl-RS" sz="2000" dirty="0" smtClean="0">
              <a:latin typeface="Times New Roman" pitchFamily="18" charset="0"/>
              <a:cs typeface="Times New Roman" pitchFamily="18" charset="0"/>
            </a:endParaRPr>
          </a:p>
          <a:p>
            <a:pPr>
              <a:buFont typeface="Arial" pitchFamily="34" charset="0"/>
              <a:buChar char="•"/>
            </a:pPr>
            <a:r>
              <a:rPr lang="en-US" sz="2000" dirty="0" smtClean="0"/>
              <a:t>In 1923, one of the founders of the Institute for Social Medicine</a:t>
            </a:r>
            <a:r>
              <a:rPr lang="sr-Latn-RS" sz="2000" dirty="0" smtClean="0"/>
              <a:t> </a:t>
            </a:r>
            <a:endParaRPr lang="en-US" sz="2000" dirty="0" smtClean="0"/>
          </a:p>
          <a:p>
            <a:pPr>
              <a:buFont typeface="Arial" pitchFamily="34" charset="0"/>
              <a:buChar char="•"/>
            </a:pPr>
            <a:endParaRPr lang="en-US" sz="2200" b="1" dirty="0">
              <a:latin typeface="Times New Roman" pitchFamily="18" charset="0"/>
              <a:cs typeface="Times New Roman" pitchFamily="18" charset="0"/>
            </a:endParaRPr>
          </a:p>
        </p:txBody>
      </p:sp>
      <p:pic>
        <p:nvPicPr>
          <p:cNvPr id="6" name="Picture 5" descr="Rezultat slika za андрија штампар"/>
          <p:cNvPicPr/>
          <p:nvPr/>
        </p:nvPicPr>
        <p:blipFill>
          <a:blip r:embed="rId2" cstate="print"/>
          <a:srcRect/>
          <a:stretch>
            <a:fillRect/>
          </a:stretch>
        </p:blipFill>
        <p:spPr bwMode="auto">
          <a:xfrm>
            <a:off x="6876256" y="476672"/>
            <a:ext cx="1872208" cy="328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3092" y="908720"/>
            <a:ext cx="5275012" cy="4585871"/>
          </a:xfrm>
          <a:prstGeom prst="rect">
            <a:avLst/>
          </a:prstGeom>
          <a:noFill/>
        </p:spPr>
        <p:txBody>
          <a:bodyPr wrap="square" rtlCol="0">
            <a:spAutoFit/>
          </a:bodyPr>
          <a:lstStyle/>
          <a:p>
            <a:endParaRPr lang="sr-Latn-RS" sz="2000" b="1" dirty="0" smtClean="0">
              <a:latin typeface="Times New Roman" pitchFamily="18" charset="0"/>
              <a:cs typeface="Times New Roman" pitchFamily="18" charset="0"/>
            </a:endParaRPr>
          </a:p>
          <a:p>
            <a:pPr>
              <a:buFont typeface="Arial" pitchFamily="34" charset="0"/>
              <a:buChar char="•"/>
            </a:pPr>
            <a:endParaRPr lang="sr-Latn-RS" sz="2000" b="1" dirty="0" smtClean="0">
              <a:latin typeface="Times New Roman" pitchFamily="18" charset="0"/>
              <a:cs typeface="Times New Roman" pitchFamily="18" charset="0"/>
            </a:endParaRPr>
          </a:p>
          <a:p>
            <a:pPr>
              <a:buFont typeface="Arial" pitchFamily="34" charset="0"/>
              <a:buChar char="•"/>
            </a:pPr>
            <a:endParaRPr lang="sr-Latn-RS" sz="2000" dirty="0" smtClean="0">
              <a:latin typeface="Times New Roman" pitchFamily="18" charset="0"/>
              <a:cs typeface="Times New Roman" pitchFamily="18" charset="0"/>
            </a:endParaRPr>
          </a:p>
          <a:p>
            <a:pPr>
              <a:buFont typeface="Arial" pitchFamily="34" charset="0"/>
              <a:buChar char="•"/>
            </a:pPr>
            <a:r>
              <a:rPr lang="sr-Latn-R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sr-Latn-RS" sz="2400" dirty="0" smtClean="0">
                <a:effectLst>
                  <a:outerShdw blurRad="38100" dist="38100" dir="2700000" algn="tl">
                    <a:srgbClr val="000000">
                      <a:alpha val="43137"/>
                    </a:srgbClr>
                  </a:outerShdw>
                </a:effectLst>
                <a:latin typeface="+mj-lt"/>
              </a:rPr>
              <a:t>O</a:t>
            </a:r>
            <a:r>
              <a:rPr lang="en-US" sz="2400" dirty="0" smtClean="0">
                <a:effectLst>
                  <a:outerShdw blurRad="38100" dist="38100" dir="2700000" algn="tl">
                    <a:srgbClr val="000000">
                      <a:alpha val="43137"/>
                    </a:srgbClr>
                  </a:outerShdw>
                </a:effectLst>
                <a:latin typeface="+mj-lt"/>
              </a:rPr>
              <a:t>ne of the founders of the World Health Organization, Chairman of the Interim Commission, and President of the First World Health Assembly.</a:t>
            </a:r>
            <a:endParaRPr lang="sr-Latn-RS" sz="2400" dirty="0" smtClean="0">
              <a:effectLst>
                <a:outerShdw blurRad="38100" dist="38100" dir="2700000" algn="tl">
                  <a:srgbClr val="000000">
                    <a:alpha val="43137"/>
                  </a:srgbClr>
                </a:outerShdw>
              </a:effectLst>
              <a:latin typeface="+mj-lt"/>
              <a:cs typeface="Times New Roman" pitchFamily="18" charset="0"/>
            </a:endParaRPr>
          </a:p>
          <a:p>
            <a:pPr>
              <a:buFont typeface="Arial" pitchFamily="34" charset="0"/>
              <a:buChar char="•"/>
            </a:pPr>
            <a:endParaRPr lang="sr-Latn-RS" sz="2400" dirty="0" smtClean="0">
              <a:effectLst>
                <a:outerShdw blurRad="38100" dist="38100" dir="2700000" algn="tl">
                  <a:srgbClr val="000000">
                    <a:alpha val="43137"/>
                  </a:srgbClr>
                </a:outerShdw>
              </a:effectLst>
              <a:latin typeface="+mj-lt"/>
              <a:cs typeface="Times New Roman" pitchFamily="18" charset="0"/>
            </a:endParaRPr>
          </a:p>
          <a:p>
            <a:pPr>
              <a:buFont typeface="Arial" pitchFamily="34" charset="0"/>
              <a:buChar char="•"/>
            </a:pPr>
            <a:r>
              <a:rPr lang="sr-Latn-RS" sz="2400" dirty="0" smtClean="0">
                <a:effectLst>
                  <a:outerShdw blurRad="38100" dist="38100" dir="2700000" algn="tl">
                    <a:srgbClr val="000000">
                      <a:alpha val="43137"/>
                    </a:srgbClr>
                  </a:outerShdw>
                </a:effectLst>
                <a:latin typeface="+mj-lt"/>
                <a:cs typeface="Times New Roman" pitchFamily="18" charset="0"/>
              </a:rPr>
              <a:t> Definition of health, WHO-one of the creator</a:t>
            </a:r>
          </a:p>
          <a:p>
            <a:pPr>
              <a:buFont typeface="Arial" pitchFamily="34" charset="0"/>
              <a:buChar char="•"/>
            </a:pPr>
            <a:endParaRPr lang="sr-Latn-RS" sz="2000" dirty="0" smtClean="0">
              <a:latin typeface="Times New Roman" pitchFamily="18" charset="0"/>
              <a:cs typeface="Times New Roman" pitchFamily="18" charset="0"/>
            </a:endParaRPr>
          </a:p>
          <a:p>
            <a:pPr>
              <a:buFont typeface="Arial" pitchFamily="34" charset="0"/>
              <a:buChar char="•"/>
            </a:pPr>
            <a:endParaRPr lang="sr-Latn-RS" sz="2000" dirty="0" smtClean="0">
              <a:latin typeface="Times New Roman" pitchFamily="18" charset="0"/>
              <a:cs typeface="Times New Roman" pitchFamily="18" charset="0"/>
            </a:endParaRPr>
          </a:p>
        </p:txBody>
      </p:sp>
      <p:pic>
        <p:nvPicPr>
          <p:cNvPr id="7" name="Picture 6" descr="Rezultat slika za found of world health organisation  1948"/>
          <p:cNvPicPr/>
          <p:nvPr/>
        </p:nvPicPr>
        <p:blipFill>
          <a:blip r:embed="rId2" cstate="print"/>
          <a:srcRect/>
          <a:stretch>
            <a:fillRect/>
          </a:stretch>
        </p:blipFill>
        <p:spPr bwMode="auto">
          <a:xfrm>
            <a:off x="5292080" y="836712"/>
            <a:ext cx="3600400" cy="57606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0232" y="428604"/>
            <a:ext cx="6572296" cy="461665"/>
          </a:xfrm>
          <a:prstGeom prst="rect">
            <a:avLst/>
          </a:prstGeom>
          <a:noFill/>
        </p:spPr>
        <p:txBody>
          <a:bodyPr wrap="square" rtlCol="0">
            <a:spAutoFit/>
          </a:bodyPr>
          <a:lstStyle/>
          <a:p>
            <a:pPr algn="r"/>
            <a:r>
              <a:rPr lang="sr-Latn-RS" sz="2400" b="1" dirty="0" smtClean="0">
                <a:latin typeface="Times New Roman" pitchFamily="18" charset="0"/>
                <a:cs typeface="Times New Roman" pitchFamily="18" charset="0"/>
              </a:rPr>
              <a:t>Social medicine </a:t>
            </a:r>
            <a:endParaRPr lang="en-US" sz="2400" b="1" dirty="0">
              <a:latin typeface="Times New Roman" pitchFamily="18" charset="0"/>
              <a:cs typeface="Times New Roman" pitchFamily="18" charset="0"/>
            </a:endParaRPr>
          </a:p>
        </p:txBody>
      </p:sp>
      <p:sp>
        <p:nvSpPr>
          <p:cNvPr id="4" name="TextBox 3"/>
          <p:cNvSpPr txBox="1"/>
          <p:nvPr/>
        </p:nvSpPr>
        <p:spPr>
          <a:xfrm>
            <a:off x="323528" y="1268760"/>
            <a:ext cx="8496944" cy="4154984"/>
          </a:xfrm>
          <a:prstGeom prst="rect">
            <a:avLst/>
          </a:prstGeom>
          <a:noFill/>
        </p:spPr>
        <p:txBody>
          <a:bodyPr wrap="square" rtlCol="0">
            <a:spAutoFit/>
          </a:bodyPr>
          <a:lstStyle/>
          <a:p>
            <a:r>
              <a:rPr lang="en-US" sz="2400" b="1" dirty="0" smtClean="0"/>
              <a:t>Social Medicine is a socio-medical and interdisciplinary study focused on the characteristics,</a:t>
            </a:r>
            <a:r>
              <a:rPr lang="sr-Latn-RS" sz="2400" b="1" dirty="0" smtClean="0"/>
              <a:t> </a:t>
            </a:r>
            <a:r>
              <a:rPr lang="en-US" sz="2400" b="1" dirty="0" smtClean="0"/>
              <a:t>dynamics and determinants of population health and on health systems helping</a:t>
            </a:r>
          </a:p>
          <a:p>
            <a:r>
              <a:rPr lang="en-US" sz="2400" b="1" dirty="0" smtClean="0"/>
              <a:t>to protect, maintain, and increase the level of human health.</a:t>
            </a:r>
            <a:endParaRPr lang="sr-Latn-RS" sz="2400" b="1" dirty="0" smtClean="0"/>
          </a:p>
          <a:p>
            <a:endParaRPr lang="sr-Latn-RS" sz="2400" b="1" dirty="0" smtClean="0">
              <a:solidFill>
                <a:srgbClr val="C00000"/>
              </a:solidFill>
              <a:latin typeface="Times New Roman" pitchFamily="18" charset="0"/>
              <a:cs typeface="Times New Roman" pitchFamily="18" charset="0"/>
            </a:endParaRPr>
          </a:p>
          <a:p>
            <a:endParaRPr lang="sr-Latn-CS" sz="2400" b="1" dirty="0" smtClean="0">
              <a:solidFill>
                <a:srgbClr val="C00000"/>
              </a:solidFill>
              <a:latin typeface="Times New Roman" pitchFamily="18" charset="0"/>
              <a:cs typeface="Times New Roman" pitchFamily="18" charset="0"/>
            </a:endParaRPr>
          </a:p>
          <a:p>
            <a:endParaRPr lang="sr-Latn-CS" sz="2400" dirty="0" smtClean="0">
              <a:latin typeface="Times New Roman" pitchFamily="18" charset="0"/>
              <a:cs typeface="Times New Roman" pitchFamily="18" charset="0"/>
            </a:endParaRPr>
          </a:p>
          <a:p>
            <a:pPr algn="r">
              <a:buFont typeface="Arial" charset="0"/>
              <a:buNone/>
            </a:pPr>
            <a:r>
              <a:rPr lang="sr-Latn-C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defRPr/>
            </a:pPr>
            <a:endParaRPr lang="en-US" sz="2400" b="1" dirty="0" smtClean="0">
              <a:latin typeface="Times New Roman" pitchFamily="18" charset="0"/>
              <a:cs typeface="Times New Roman" pitchFamily="18" charset="0"/>
            </a:endParaRPr>
          </a:p>
        </p:txBody>
      </p:sp>
      <p:sp>
        <p:nvSpPr>
          <p:cNvPr id="5" name="Rectangle 4"/>
          <p:cNvSpPr/>
          <p:nvPr/>
        </p:nvSpPr>
        <p:spPr>
          <a:xfrm>
            <a:off x="251520" y="4100879"/>
            <a:ext cx="8892480" cy="830997"/>
          </a:xfrm>
          <a:prstGeom prst="rect">
            <a:avLst/>
          </a:prstGeom>
        </p:spPr>
        <p:txBody>
          <a:bodyPr wrap="square">
            <a:spAutoFit/>
          </a:bodyPr>
          <a:lstStyle/>
          <a:p>
            <a:r>
              <a:rPr lang="sr-Latn-RS" sz="2400" b="1" dirty="0" smtClean="0"/>
              <a:t>S</a:t>
            </a:r>
            <a:r>
              <a:rPr lang="en-US" sz="2400" b="1" dirty="0" err="1" smtClean="0"/>
              <a:t>tudy</a:t>
            </a:r>
            <a:r>
              <a:rPr lang="en-US" sz="2400" b="1" dirty="0" smtClean="0"/>
              <a:t> of health and disease in the population,</a:t>
            </a:r>
            <a:r>
              <a:rPr lang="sr-Latn-RS" sz="2400" b="1" dirty="0" smtClean="0"/>
              <a:t> </a:t>
            </a:r>
            <a:r>
              <a:rPr lang="en-US" sz="2400" b="1" dirty="0" smtClean="0"/>
              <a:t>of their determinants and the provision of health care.</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2274838"/>
            <a:ext cx="8532440" cy="2677656"/>
          </a:xfrm>
          <a:prstGeom prst="rect">
            <a:avLst/>
          </a:prstGeom>
        </p:spPr>
        <p:txBody>
          <a:bodyPr wrap="square">
            <a:spAutoFit/>
          </a:bodyPr>
          <a:lstStyle/>
          <a:p>
            <a:r>
              <a:rPr lang="en-US" sz="2800" dirty="0" smtClean="0"/>
              <a:t>The goal of Social Medicine is to contribute to the population health, to define the health</a:t>
            </a:r>
            <a:r>
              <a:rPr lang="sr-Latn-RS" sz="2800" dirty="0" smtClean="0"/>
              <a:t> </a:t>
            </a:r>
            <a:r>
              <a:rPr lang="en-US" sz="2800" dirty="0" smtClean="0"/>
              <a:t>problems and needs, to identify means by which these needs can be met, and to evaluate the</a:t>
            </a:r>
            <a:r>
              <a:rPr lang="sr-Latn-RS" sz="2800" dirty="0" smtClean="0"/>
              <a:t> </a:t>
            </a:r>
            <a:r>
              <a:rPr lang="en-US" sz="2800" dirty="0" smtClean="0"/>
              <a:t>extent to which the health services and other activities do meet these needs.</a:t>
            </a:r>
            <a:endParaRPr lang="en-US" sz="2800" dirty="0"/>
          </a:p>
        </p:txBody>
      </p:sp>
      <p:sp>
        <p:nvSpPr>
          <p:cNvPr id="3" name="Rectangle 2"/>
          <p:cNvSpPr/>
          <p:nvPr/>
        </p:nvSpPr>
        <p:spPr>
          <a:xfrm>
            <a:off x="4548674" y="836712"/>
            <a:ext cx="3047662" cy="461665"/>
          </a:xfrm>
          <a:prstGeom prst="rect">
            <a:avLst/>
          </a:prstGeom>
        </p:spPr>
        <p:txBody>
          <a:bodyPr wrap="square">
            <a:spAutoFit/>
          </a:bodyPr>
          <a:lstStyle/>
          <a:p>
            <a:pPr algn="r"/>
            <a:r>
              <a:rPr lang="sr-Latn-RS" sz="2400" b="1" dirty="0" smtClean="0">
                <a:latin typeface="Times New Roman" pitchFamily="18" charset="0"/>
                <a:cs typeface="Times New Roman" pitchFamily="18" charset="0"/>
              </a:rPr>
              <a:t>Social medicine </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1412776"/>
            <a:ext cx="7929618" cy="2246769"/>
          </a:xfrm>
          <a:prstGeom prst="rect">
            <a:avLst/>
          </a:prstGeom>
        </p:spPr>
        <p:txBody>
          <a:bodyPr wrap="square">
            <a:spAutoFit/>
          </a:bodyPr>
          <a:lstStyle/>
          <a:p>
            <a:pPr algn="just">
              <a:buFont typeface="Arial" pitchFamily="34" charset="0"/>
              <a:buChar char="•"/>
            </a:pPr>
            <a:r>
              <a:rPr lang="en-US" sz="2800" dirty="0" smtClean="0">
                <a:latin typeface="Times New Roman" pitchFamily="18" charset="0"/>
                <a:cs typeface="Times New Roman" pitchFamily="18" charset="0"/>
              </a:rPr>
              <a:t>Development of social medicine</a:t>
            </a:r>
          </a:p>
          <a:p>
            <a:pPr algn="just"/>
            <a:endParaRPr lang="en-US" sz="2800" dirty="0" smtClean="0">
              <a:latin typeface="Times New Roman" pitchFamily="18" charset="0"/>
              <a:cs typeface="Times New Roman" pitchFamily="18" charset="0"/>
            </a:endParaRPr>
          </a:p>
          <a:p>
            <a:pPr algn="just">
              <a:buFont typeface="Arial" pitchFamily="34" charset="0"/>
              <a:buChar char="•"/>
            </a:pPr>
            <a:r>
              <a:rPr lang="en-US" sz="2800" dirty="0" smtClean="0">
                <a:latin typeface="Times New Roman" pitchFamily="18" charset="0"/>
                <a:cs typeface="Times New Roman" pitchFamily="18" charset="0"/>
              </a:rPr>
              <a:t> Subject of study of social medicine</a:t>
            </a:r>
            <a:endParaRPr lang="sr-Latn-RS" sz="2800" dirty="0" smtClean="0">
              <a:latin typeface="Times New Roman" pitchFamily="18" charset="0"/>
              <a:cs typeface="Times New Roman" pitchFamily="18" charset="0"/>
            </a:endParaRPr>
          </a:p>
          <a:p>
            <a:pPr algn="just"/>
            <a:endParaRPr lang="sr-Latn-RS" sz="2800" dirty="0" smtClean="0">
              <a:latin typeface="Times New Roman" pitchFamily="18" charset="0"/>
              <a:cs typeface="Times New Roman" pitchFamily="18" charset="0"/>
            </a:endParaRPr>
          </a:p>
          <a:p>
            <a:pPr algn="just">
              <a:buFont typeface="Arial" pitchFamily="34" charset="0"/>
              <a:buChar char="•"/>
            </a:pPr>
            <a:r>
              <a:rPr lang="en-US" sz="2800" dirty="0" smtClean="0">
                <a:latin typeface="Times New Roman" pitchFamily="18" charset="0"/>
                <a:cs typeface="Times New Roman" pitchFamily="18" charset="0"/>
              </a:rPr>
              <a:t> </a:t>
            </a:r>
            <a:r>
              <a:rPr lang="sr-Latn-RS" sz="2800" dirty="0" smtClean="0">
                <a:latin typeface="Times New Roman" pitchFamily="18" charset="0"/>
                <a:cs typeface="Times New Roman" pitchFamily="18" charset="0"/>
              </a:rPr>
              <a:t>C</a:t>
            </a:r>
            <a:r>
              <a:rPr lang="en-US" sz="2800" dirty="0" err="1" smtClean="0">
                <a:latin typeface="Times New Roman" pitchFamily="18" charset="0"/>
                <a:cs typeface="Times New Roman" pitchFamily="18" charset="0"/>
              </a:rPr>
              <a:t>oncept</a:t>
            </a:r>
            <a:r>
              <a:rPr lang="en-US" sz="2800" dirty="0" smtClean="0">
                <a:latin typeface="Times New Roman" pitchFamily="18" charset="0"/>
                <a:cs typeface="Times New Roman" pitchFamily="18" charset="0"/>
              </a:rPr>
              <a:t> of public health</a:t>
            </a:r>
            <a:endParaRPr lang="sr-Cyrl-RS" sz="2800" dirty="0" smtClean="0">
              <a:latin typeface="Times New Roman" pitchFamily="18" charset="0"/>
              <a:cs typeface="Times New Roman" pitchFamily="18" charset="0"/>
            </a:endParaRPr>
          </a:p>
        </p:txBody>
      </p:sp>
      <p:sp>
        <p:nvSpPr>
          <p:cNvPr id="5" name="TextBox 4"/>
          <p:cNvSpPr txBox="1"/>
          <p:nvPr/>
        </p:nvSpPr>
        <p:spPr>
          <a:xfrm>
            <a:off x="1285852" y="357166"/>
            <a:ext cx="7215238" cy="461665"/>
          </a:xfrm>
          <a:prstGeom prst="rect">
            <a:avLst/>
          </a:prstGeom>
          <a:noFill/>
        </p:spPr>
        <p:txBody>
          <a:bodyPr wrap="square" rtlCol="0">
            <a:spAutoFit/>
          </a:bodyPr>
          <a:lstStyle/>
          <a:p>
            <a:pPr algn="r"/>
            <a:r>
              <a:rPr lang="sr-Latn-RS" sz="2400" b="1" dirty="0" smtClean="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30542155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06878" y="447055"/>
            <a:ext cx="7929618" cy="461665"/>
          </a:xfrm>
          <a:prstGeom prst="rect">
            <a:avLst/>
          </a:prstGeom>
          <a:noFill/>
        </p:spPr>
        <p:txBody>
          <a:bodyPr wrap="square" rtlCol="0">
            <a:spAutoFit/>
          </a:bodyPr>
          <a:lstStyle/>
          <a:p>
            <a:pPr algn="r"/>
            <a:r>
              <a:rPr lang="sr-Latn-RS" sz="2400" b="1" dirty="0" smtClean="0">
                <a:latin typeface="Times New Roman" pitchFamily="18" charset="0"/>
                <a:cs typeface="Times New Roman" pitchFamily="18" charset="0"/>
              </a:rPr>
              <a:t>Subject of study</a:t>
            </a:r>
            <a:endParaRPr lang="en-US" sz="2400" b="1" dirty="0">
              <a:latin typeface="Times New Roman" pitchFamily="18" charset="0"/>
              <a:cs typeface="Times New Roman" pitchFamily="18" charset="0"/>
            </a:endParaRPr>
          </a:p>
        </p:txBody>
      </p:sp>
      <p:sp>
        <p:nvSpPr>
          <p:cNvPr id="8" name="TextBox 7"/>
          <p:cNvSpPr txBox="1"/>
          <p:nvPr/>
        </p:nvSpPr>
        <p:spPr>
          <a:xfrm>
            <a:off x="861214" y="1484785"/>
            <a:ext cx="6879138" cy="6586418"/>
          </a:xfrm>
          <a:prstGeom prst="rect">
            <a:avLst/>
          </a:prstGeom>
          <a:noFill/>
        </p:spPr>
        <p:txBody>
          <a:bodyPr wrap="square" rtlCol="0">
            <a:spAutoFit/>
          </a:bodyPr>
          <a:lstStyle/>
          <a:p>
            <a:pPr>
              <a:buFont typeface="Arial" pitchFamily="34" charset="0"/>
              <a:buChar char="•"/>
              <a:defRPr/>
            </a:pPr>
            <a:r>
              <a:rPr lang="hr-HR" sz="2200" b="1" dirty="0" smtClean="0">
                <a:latin typeface="Times New Roman" pitchFamily="18" charset="0"/>
                <a:cs typeface="Times New Roman" pitchFamily="18" charset="0"/>
              </a:rPr>
              <a:t>  </a:t>
            </a:r>
            <a:r>
              <a:rPr lang="en-US" sz="2400" dirty="0" smtClean="0"/>
              <a:t>Health and factors affecting it </a:t>
            </a:r>
            <a:endParaRPr lang="sr-Latn-RS" sz="2400" dirty="0" smtClean="0"/>
          </a:p>
          <a:p>
            <a:pPr>
              <a:defRPr/>
            </a:pPr>
            <a:endParaRPr lang="sr-Latn-RS" sz="2400" dirty="0" smtClean="0"/>
          </a:p>
          <a:p>
            <a:pPr>
              <a:buFont typeface="Arial" pitchFamily="34" charset="0"/>
              <a:buChar char="•"/>
              <a:defRPr/>
            </a:pPr>
            <a:r>
              <a:rPr lang="en-US" sz="2400" dirty="0" smtClean="0"/>
              <a:t>Measuring health </a:t>
            </a:r>
            <a:endParaRPr lang="sr-Latn-RS" sz="2400" dirty="0" smtClean="0"/>
          </a:p>
          <a:p>
            <a:pPr>
              <a:defRPr/>
            </a:pPr>
            <a:endParaRPr lang="sr-Latn-RS" sz="2400" dirty="0" smtClean="0"/>
          </a:p>
          <a:p>
            <a:pPr>
              <a:buFont typeface="Arial" pitchFamily="34" charset="0"/>
              <a:buChar char="•"/>
              <a:defRPr/>
            </a:pPr>
            <a:r>
              <a:rPr lang="en-US" sz="2400" dirty="0" smtClean="0"/>
              <a:t>Health care organization </a:t>
            </a:r>
            <a:endParaRPr lang="sr-Latn-RS" sz="2400" dirty="0" smtClean="0"/>
          </a:p>
          <a:p>
            <a:pPr>
              <a:defRPr/>
            </a:pPr>
            <a:endParaRPr lang="sr-Latn-RS" sz="2400" dirty="0" smtClean="0"/>
          </a:p>
          <a:p>
            <a:pPr>
              <a:buFont typeface="Arial" pitchFamily="34" charset="0"/>
              <a:buChar char="•"/>
              <a:defRPr/>
            </a:pPr>
            <a:r>
              <a:rPr lang="en-US" sz="2400" dirty="0" smtClean="0"/>
              <a:t>Economics in healthcare </a:t>
            </a:r>
            <a:endParaRPr lang="sr-Latn-RS" sz="2400" dirty="0" smtClean="0"/>
          </a:p>
          <a:p>
            <a:pPr>
              <a:defRPr/>
            </a:pPr>
            <a:endParaRPr lang="sr-Latn-RS" sz="2400" dirty="0" smtClean="0"/>
          </a:p>
          <a:p>
            <a:pPr>
              <a:buFont typeface="Arial" pitchFamily="34" charset="0"/>
              <a:buChar char="•"/>
              <a:defRPr/>
            </a:pPr>
            <a:r>
              <a:rPr lang="en-US" sz="2400" dirty="0" smtClean="0"/>
              <a:t>Technologies for health </a:t>
            </a:r>
            <a:endParaRPr lang="sr-Latn-RS" sz="2400" dirty="0" smtClean="0"/>
          </a:p>
          <a:p>
            <a:pPr>
              <a:defRPr/>
            </a:pPr>
            <a:endParaRPr lang="sr-Latn-RS" sz="2400" dirty="0" smtClean="0"/>
          </a:p>
          <a:p>
            <a:pPr>
              <a:buFont typeface="Arial" pitchFamily="34" charset="0"/>
              <a:buChar char="•"/>
              <a:defRPr/>
            </a:pPr>
            <a:r>
              <a:rPr lang="en-US" sz="2400" dirty="0" smtClean="0"/>
              <a:t>Management in healthcare </a:t>
            </a:r>
            <a:endParaRPr lang="sr-Latn-RS" sz="2400" dirty="0" smtClean="0"/>
          </a:p>
          <a:p>
            <a:pPr>
              <a:buFont typeface="Arial" pitchFamily="34" charset="0"/>
              <a:buChar char="•"/>
              <a:defRPr/>
            </a:pPr>
            <a:endParaRPr lang="sr-Latn-RS" sz="2400" dirty="0" smtClean="0"/>
          </a:p>
          <a:p>
            <a:pPr>
              <a:buFont typeface="Arial" pitchFamily="34" charset="0"/>
              <a:buChar char="•"/>
              <a:defRPr/>
            </a:pPr>
            <a:r>
              <a:rPr lang="en-US" sz="2400" dirty="0" smtClean="0"/>
              <a:t>Quality in healthcare</a:t>
            </a:r>
            <a:r>
              <a:rPr lang="hr-HR" sz="2200" dirty="0" smtClean="0">
                <a:latin typeface="Times New Roman" pitchFamily="18" charset="0"/>
                <a:cs typeface="Times New Roman" pitchFamily="18" charset="0"/>
              </a:rPr>
              <a:t> </a:t>
            </a:r>
          </a:p>
          <a:p>
            <a:pPr>
              <a:buFont typeface="Arial" pitchFamily="34" charset="0"/>
              <a:buChar char="•"/>
              <a:defRPr/>
            </a:pPr>
            <a:endParaRPr lang="hr-HR" sz="2200" dirty="0" smtClean="0">
              <a:latin typeface="Times New Roman" pitchFamily="18" charset="0"/>
              <a:cs typeface="Times New Roman" pitchFamily="18" charset="0"/>
            </a:endParaRPr>
          </a:p>
          <a:p>
            <a:pPr>
              <a:buFont typeface="Arial" pitchFamily="34" charset="0"/>
              <a:buChar char="•"/>
              <a:defRPr/>
            </a:pPr>
            <a:endParaRPr lang="sr-Cyrl-RS" sz="2200" dirty="0" smtClean="0">
              <a:latin typeface="Times New Roman" pitchFamily="18" charset="0"/>
              <a:cs typeface="Times New Roman" pitchFamily="18" charset="0"/>
            </a:endParaRPr>
          </a:p>
          <a:p>
            <a:pPr>
              <a:defRPr/>
            </a:pPr>
            <a:endParaRPr lang="sr-Cyrl-RS" sz="2200" dirty="0" smtClean="0">
              <a:latin typeface="Times New Roman" pitchFamily="18" charset="0"/>
              <a:cs typeface="Times New Roman" pitchFamily="18" charset="0"/>
            </a:endParaRPr>
          </a:p>
          <a:p>
            <a:pPr>
              <a:buFont typeface="Arial" pitchFamily="34" charset="0"/>
              <a:buChar char="•"/>
              <a:defRPr/>
            </a:pPr>
            <a:endParaRPr lang="sr-Cyrl-RS" sz="2200" dirty="0" smtClean="0">
              <a:latin typeface="Times New Roman" pitchFamily="18" charset="0"/>
              <a:cs typeface="Times New Roman" pitchFamily="18" charset="0"/>
            </a:endParaRPr>
          </a:p>
          <a:p>
            <a:pPr>
              <a:defRPr/>
            </a:pPr>
            <a:endParaRPr lang="hr-HR" sz="2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06878" y="447055"/>
            <a:ext cx="7065522" cy="461665"/>
          </a:xfrm>
          <a:prstGeom prst="rect">
            <a:avLst/>
          </a:prstGeom>
          <a:noFill/>
        </p:spPr>
        <p:txBody>
          <a:bodyPr wrap="square" rtlCol="0">
            <a:spAutoFit/>
          </a:bodyPr>
          <a:lstStyle/>
          <a:p>
            <a:pPr algn="r"/>
            <a:r>
              <a:rPr lang="sr-Latn-RS" sz="2400" b="1" dirty="0" smtClean="0">
                <a:latin typeface="Times New Roman" pitchFamily="18" charset="0"/>
                <a:cs typeface="Times New Roman" pitchFamily="18" charset="0"/>
              </a:rPr>
              <a:t>Subject of study</a:t>
            </a:r>
            <a:endParaRPr lang="en-US" sz="2400" b="1" dirty="0" smtClean="0">
              <a:latin typeface="Times New Roman" pitchFamily="18" charset="0"/>
              <a:cs typeface="Times New Roman" pitchFamily="18" charset="0"/>
            </a:endParaRPr>
          </a:p>
        </p:txBody>
      </p:sp>
      <p:sp>
        <p:nvSpPr>
          <p:cNvPr id="8" name="TextBox 7"/>
          <p:cNvSpPr txBox="1"/>
          <p:nvPr/>
        </p:nvSpPr>
        <p:spPr>
          <a:xfrm>
            <a:off x="861214" y="1268760"/>
            <a:ext cx="6951146" cy="4801314"/>
          </a:xfrm>
          <a:prstGeom prst="rect">
            <a:avLst/>
          </a:prstGeom>
          <a:noFill/>
        </p:spPr>
        <p:txBody>
          <a:bodyPr wrap="square" rtlCol="0">
            <a:spAutoFit/>
          </a:bodyPr>
          <a:lstStyle/>
          <a:p>
            <a:pPr>
              <a:buFont typeface="Arial" pitchFamily="34" charset="0"/>
              <a:buChar char="•"/>
              <a:defRPr/>
            </a:pPr>
            <a:r>
              <a:rPr lang="hr-HR" sz="2200" b="1" dirty="0" smtClean="0">
                <a:latin typeface="Times New Roman" pitchFamily="18" charset="0"/>
                <a:cs typeface="Times New Roman" pitchFamily="18" charset="0"/>
              </a:rPr>
              <a:t> </a:t>
            </a:r>
            <a:r>
              <a:rPr lang="en-US" sz="2400" dirty="0" smtClean="0"/>
              <a:t>Planning in healthcare</a:t>
            </a:r>
            <a:endParaRPr lang="sr-Latn-RS" sz="2400" dirty="0" smtClean="0"/>
          </a:p>
          <a:p>
            <a:pPr>
              <a:defRPr/>
            </a:pPr>
            <a:endParaRPr lang="sr-Latn-RS" sz="2400" dirty="0" smtClean="0"/>
          </a:p>
          <a:p>
            <a:pPr>
              <a:buFont typeface="Arial" pitchFamily="34" charset="0"/>
              <a:buChar char="•"/>
              <a:defRPr/>
            </a:pPr>
            <a:r>
              <a:rPr lang="en-US" sz="2400" dirty="0" smtClean="0"/>
              <a:t> Behavior and health</a:t>
            </a:r>
            <a:endParaRPr lang="sr-Latn-RS" sz="2400" dirty="0" smtClean="0"/>
          </a:p>
          <a:p>
            <a:pPr>
              <a:defRPr/>
            </a:pPr>
            <a:endParaRPr lang="sr-Latn-RS" sz="2400" dirty="0" smtClean="0"/>
          </a:p>
          <a:p>
            <a:pPr>
              <a:buFont typeface="Arial" pitchFamily="34" charset="0"/>
              <a:buChar char="•"/>
              <a:defRPr/>
            </a:pPr>
            <a:r>
              <a:rPr lang="en-US" sz="2400" dirty="0" smtClean="0"/>
              <a:t> </a:t>
            </a:r>
            <a:r>
              <a:rPr lang="sr-Latn-RS" sz="2400" dirty="0" smtClean="0"/>
              <a:t>Health education and health promotion</a:t>
            </a:r>
          </a:p>
          <a:p>
            <a:pPr>
              <a:defRPr/>
            </a:pPr>
            <a:endParaRPr lang="sr-Latn-RS" sz="2400" dirty="0" smtClean="0"/>
          </a:p>
          <a:p>
            <a:pPr>
              <a:buFont typeface="Arial" pitchFamily="34" charset="0"/>
              <a:buChar char="•"/>
              <a:defRPr/>
            </a:pPr>
            <a:r>
              <a:rPr lang="sr-Latn-RS" sz="2400" dirty="0" smtClean="0"/>
              <a:t> </a:t>
            </a:r>
            <a:r>
              <a:rPr lang="en-US" sz="2400" dirty="0" smtClean="0"/>
              <a:t> Technologies for the future </a:t>
            </a:r>
            <a:endParaRPr lang="sr-Latn-RS" sz="2400" dirty="0" smtClean="0"/>
          </a:p>
          <a:p>
            <a:pPr>
              <a:defRPr/>
            </a:pPr>
            <a:endParaRPr lang="sr-Latn-RS" sz="2400" dirty="0" smtClean="0"/>
          </a:p>
          <a:p>
            <a:pPr>
              <a:buFont typeface="Arial" pitchFamily="34" charset="0"/>
              <a:buChar char="•"/>
              <a:defRPr/>
            </a:pPr>
            <a:r>
              <a:rPr lang="en-US" sz="2400" dirty="0" smtClean="0"/>
              <a:t>Health information system </a:t>
            </a:r>
            <a:endParaRPr lang="sr-Latn-RS" sz="2400" dirty="0" smtClean="0"/>
          </a:p>
          <a:p>
            <a:pPr>
              <a:defRPr/>
            </a:pPr>
            <a:endParaRPr lang="sr-Latn-RS" sz="2400" dirty="0" smtClean="0"/>
          </a:p>
          <a:p>
            <a:pPr>
              <a:buFont typeface="Arial" pitchFamily="34" charset="0"/>
              <a:buChar char="•"/>
              <a:defRPr/>
            </a:pPr>
            <a:r>
              <a:rPr lang="en-US" sz="2400" dirty="0" smtClean="0"/>
              <a:t>Research in healthcare</a:t>
            </a:r>
            <a:endParaRPr lang="sr-Cyrl-RS" sz="2000" i="1" dirty="0" smtClean="0">
              <a:solidFill>
                <a:srgbClr val="FFFF00"/>
              </a:solidFill>
              <a:latin typeface="Times New Roman" pitchFamily="18" charset="0"/>
              <a:cs typeface="Times New Roman" pitchFamily="18" charset="0"/>
            </a:endParaRPr>
          </a:p>
          <a:p>
            <a:pPr lvl="0">
              <a:defRPr/>
            </a:pPr>
            <a:r>
              <a:rPr lang="sr-Cyrl-RS" sz="2000" i="1" dirty="0" smtClean="0">
                <a:solidFill>
                  <a:srgbClr val="FFFF00"/>
                </a:solidFill>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buFont typeface="Arial" pitchFamily="34" charset="0"/>
              <a:buChar char="•"/>
              <a:defRPr/>
            </a:pPr>
            <a:endParaRPr lang="hr-HR" sz="2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0232" y="428604"/>
            <a:ext cx="6572296" cy="461665"/>
          </a:xfrm>
          <a:prstGeom prst="rect">
            <a:avLst/>
          </a:prstGeom>
          <a:noFill/>
        </p:spPr>
        <p:txBody>
          <a:bodyPr wrap="square" rtlCol="0">
            <a:spAutoFit/>
          </a:bodyPr>
          <a:lstStyle/>
          <a:p>
            <a:pPr algn="r"/>
            <a:r>
              <a:rPr lang="sr-Latn-RS" sz="2400" b="1" dirty="0" smtClean="0">
                <a:latin typeface="Times New Roman" pitchFamily="18" charset="0"/>
                <a:cs typeface="Times New Roman" pitchFamily="18" charset="0"/>
              </a:rPr>
              <a:t>Definition of Public health</a:t>
            </a:r>
            <a:endParaRPr lang="en-US" sz="2400" b="1" dirty="0">
              <a:latin typeface="Times New Roman" pitchFamily="18" charset="0"/>
              <a:cs typeface="Times New Roman" pitchFamily="18" charset="0"/>
            </a:endParaRPr>
          </a:p>
        </p:txBody>
      </p:sp>
      <p:sp>
        <p:nvSpPr>
          <p:cNvPr id="4" name="TextBox 3"/>
          <p:cNvSpPr txBox="1"/>
          <p:nvPr/>
        </p:nvSpPr>
        <p:spPr>
          <a:xfrm>
            <a:off x="539552" y="980728"/>
            <a:ext cx="7860460" cy="7478970"/>
          </a:xfrm>
          <a:prstGeom prst="rect">
            <a:avLst/>
          </a:prstGeom>
          <a:noFill/>
        </p:spPr>
        <p:txBody>
          <a:bodyPr wrap="square" rtlCol="0">
            <a:spAutoFit/>
          </a:bodyPr>
          <a:lstStyle/>
          <a:p>
            <a:r>
              <a:rPr lang="hr-HR" sz="2400" b="1" dirty="0" smtClean="0">
                <a:solidFill>
                  <a:srgbClr val="C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There have been many definitions and elaborations of public</a:t>
            </a:r>
          </a:p>
          <a:p>
            <a:r>
              <a:rPr lang="en-US" sz="2400" dirty="0" smtClean="0">
                <a:latin typeface="Times New Roman" pitchFamily="18" charset="0"/>
                <a:cs typeface="Times New Roman" pitchFamily="18" charset="0"/>
              </a:rPr>
              <a:t>health. The definition offered by the Acheson Report (Acheson</a:t>
            </a:r>
          </a:p>
          <a:p>
            <a:r>
              <a:rPr lang="en-US" sz="2400" dirty="0" smtClean="0">
                <a:latin typeface="Times New Roman" pitchFamily="18" charset="0"/>
                <a:cs typeface="Times New Roman" pitchFamily="18" charset="0"/>
              </a:rPr>
              <a:t>1988, p. 1) has been widely accepted:</a:t>
            </a:r>
          </a:p>
          <a:p>
            <a:r>
              <a:rPr lang="en-US" sz="2400" dirty="0" smtClean="0">
                <a:latin typeface="Times New Roman" pitchFamily="18" charset="0"/>
                <a:cs typeface="Times New Roman" pitchFamily="18" charset="0"/>
              </a:rPr>
              <a:t>Public health is the science and art of preventing disease, prolonging</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life, and promoting health through the organized efforts of society.</a:t>
            </a:r>
          </a:p>
          <a:p>
            <a:r>
              <a:rPr lang="en-US" sz="2400" dirty="0" smtClean="0">
                <a:latin typeface="Times New Roman" pitchFamily="18" charset="0"/>
                <a:cs typeface="Times New Roman" pitchFamily="18" charset="0"/>
              </a:rPr>
              <a:t>This definition underscores the broad scope of public health and</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fact that public health is the result of all of society’s efforts</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viewed as a whole, rather than that of single individuals.</a:t>
            </a:r>
            <a:endParaRPr lang="sr-Latn-R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In 2003, Roger </a:t>
            </a:r>
            <a:r>
              <a:rPr lang="en-US" sz="2400" dirty="0" err="1" smtClean="0">
                <a:latin typeface="Times New Roman" pitchFamily="18" charset="0"/>
                <a:cs typeface="Times New Roman" pitchFamily="18" charset="0"/>
              </a:rPr>
              <a:t>Detels</a:t>
            </a:r>
            <a:r>
              <a:rPr lang="en-US" sz="2400" dirty="0" smtClean="0">
                <a:latin typeface="Times New Roman" pitchFamily="18" charset="0"/>
                <a:cs typeface="Times New Roman" pitchFamily="18" charset="0"/>
              </a:rPr>
              <a:t> defined the goal of public health as:</a:t>
            </a:r>
          </a:p>
          <a:p>
            <a:r>
              <a:rPr lang="en-US" sz="2400" dirty="0" smtClean="0">
                <a:latin typeface="Times New Roman" pitchFamily="18" charset="0"/>
                <a:cs typeface="Times New Roman" pitchFamily="18" charset="0"/>
              </a:rPr>
              <a:t>The biologic, physical, and mental well-being of all members of society</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regardless of gender, wealth, ethnicity, sexual orientation, country</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or political views. (cited in </a:t>
            </a:r>
            <a:r>
              <a:rPr lang="en-US" sz="2400" dirty="0" err="1" smtClean="0">
                <a:latin typeface="Times New Roman" pitchFamily="18" charset="0"/>
                <a:cs typeface="Times New Roman" pitchFamily="18" charset="0"/>
              </a:rPr>
              <a:t>Detels</a:t>
            </a:r>
            <a:r>
              <a:rPr lang="en-US" sz="2400" dirty="0" smtClean="0">
                <a:latin typeface="Times New Roman" pitchFamily="18" charset="0"/>
                <a:cs typeface="Times New Roman" pitchFamily="18" charset="0"/>
              </a:rPr>
              <a:t> 2009, p. 3</a:t>
            </a:r>
            <a:r>
              <a:rPr lang="sr-Latn-RS"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pPr>
              <a:buFont typeface="Arial" pitchFamily="34" charset="0"/>
              <a:buChar char="•"/>
              <a:defRPr/>
            </a:pPr>
            <a:endParaRPr lang="sr-Latn-CS" sz="2400" b="1" dirty="0" smtClean="0">
              <a:solidFill>
                <a:srgbClr val="C00000"/>
              </a:solidFill>
              <a:latin typeface="Times New Roman" pitchFamily="18" charset="0"/>
              <a:cs typeface="Times New Roman" pitchFamily="18" charset="0"/>
            </a:endParaRPr>
          </a:p>
          <a:p>
            <a:endParaRPr lang="sr-Latn-CS" sz="2400" dirty="0" smtClean="0">
              <a:latin typeface="Times New Roman" pitchFamily="18" charset="0"/>
              <a:cs typeface="Times New Roman" pitchFamily="18" charset="0"/>
            </a:endParaRPr>
          </a:p>
          <a:p>
            <a:pPr algn="r">
              <a:buFont typeface="Arial" charset="0"/>
              <a:buNone/>
            </a:pPr>
            <a:r>
              <a:rPr lang="sr-Latn-CS"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defRPr/>
            </a:pPr>
            <a:endParaRPr lang="en-US" sz="24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1305342"/>
            <a:ext cx="8136904" cy="2585323"/>
          </a:xfrm>
          <a:prstGeom prst="rect">
            <a:avLst/>
          </a:prstGeom>
        </p:spPr>
        <p:txBody>
          <a:bodyPr wrap="square">
            <a:spAutoFit/>
          </a:bodyPr>
          <a:lstStyle/>
          <a:p>
            <a:r>
              <a:rPr lang="en-US" dirty="0" smtClean="0"/>
              <a:t>Public health is the science and art of preventing disease, prolonging life and promoting physical health and efficiency through </a:t>
            </a:r>
            <a:r>
              <a:rPr lang="en-US" dirty="0" err="1" smtClean="0"/>
              <a:t>organised</a:t>
            </a:r>
            <a:r>
              <a:rPr lang="en-US" dirty="0" smtClean="0"/>
              <a:t> community efforts for the sanitation of the environment, the control of community infections, the education of the individual in principles of personal hygiene, the </a:t>
            </a:r>
            <a:r>
              <a:rPr lang="en-US" dirty="0" err="1" smtClean="0"/>
              <a:t>organisation</a:t>
            </a:r>
            <a:r>
              <a:rPr lang="en-US" dirty="0" smtClean="0"/>
              <a:t> of medical and nursing service for the early diagnosis and preventive treatment of disease, and the development of social machinery which will ensure to every individual in the community a standard of living adequate for the maintenance of health’. (Winslow, 1920) </a:t>
            </a:r>
            <a:endParaRPr lang="en-US" dirty="0"/>
          </a:p>
        </p:txBody>
      </p:sp>
      <p:pic>
        <p:nvPicPr>
          <p:cNvPr id="3" name="Picture 4"/>
          <p:cNvPicPr>
            <a:picLocks noChangeAspect="1" noChangeArrowheads="1"/>
          </p:cNvPicPr>
          <p:nvPr/>
        </p:nvPicPr>
        <p:blipFill>
          <a:blip r:embed="rId3" cstate="print"/>
          <a:srcRect/>
          <a:stretch>
            <a:fillRect/>
          </a:stretch>
        </p:blipFill>
        <p:spPr bwMode="auto">
          <a:xfrm>
            <a:off x="5364088" y="3717032"/>
            <a:ext cx="3390900" cy="2368550"/>
          </a:xfrm>
          <a:prstGeom prst="rect">
            <a:avLst/>
          </a:prstGeom>
          <a:noFill/>
          <a:ln w="9525">
            <a:noFill/>
            <a:miter lim="800000"/>
            <a:headEnd/>
            <a:tailEnd/>
          </a:ln>
        </p:spPr>
      </p:pic>
      <p:sp>
        <p:nvSpPr>
          <p:cNvPr id="4" name="Rectangle 3"/>
          <p:cNvSpPr/>
          <p:nvPr/>
        </p:nvSpPr>
        <p:spPr>
          <a:xfrm>
            <a:off x="251520" y="5602014"/>
            <a:ext cx="5328592" cy="923330"/>
          </a:xfrm>
          <a:prstGeom prst="rect">
            <a:avLst/>
          </a:prstGeom>
        </p:spPr>
        <p:txBody>
          <a:bodyPr wrap="square">
            <a:spAutoFit/>
          </a:bodyPr>
          <a:lstStyle/>
          <a:p>
            <a:pPr>
              <a:defRPr/>
            </a:pPr>
            <a:endParaRPr lang="en-US" dirty="0" smtClean="0"/>
          </a:p>
          <a:p>
            <a:pPr>
              <a:defRPr/>
            </a:pPr>
            <a:r>
              <a:rPr lang="en-US" dirty="0" smtClean="0"/>
              <a:t>Charles-Edward Amory Winslow (1877 – 1957) </a:t>
            </a:r>
          </a:p>
          <a:p>
            <a:pPr>
              <a:defRPr/>
            </a:pPr>
            <a:r>
              <a:rPr lang="en-US" i="1" dirty="0" smtClean="0"/>
              <a:t>Source: Yale School of Public Health </a:t>
            </a:r>
            <a:endParaRPr lang="es-ES" dirty="0" smtClean="0"/>
          </a:p>
        </p:txBody>
      </p:sp>
      <p:sp>
        <p:nvSpPr>
          <p:cNvPr id="5" name="Rectangle 4"/>
          <p:cNvSpPr/>
          <p:nvPr/>
        </p:nvSpPr>
        <p:spPr>
          <a:xfrm>
            <a:off x="2627784" y="620688"/>
            <a:ext cx="4176463" cy="523220"/>
          </a:xfrm>
          <a:prstGeom prst="rect">
            <a:avLst/>
          </a:prstGeom>
        </p:spPr>
        <p:txBody>
          <a:bodyPr wrap="square">
            <a:spAutoFit/>
          </a:bodyPr>
          <a:lstStyle/>
          <a:p>
            <a:r>
              <a:rPr lang="sr-Latn-RS" sz="2800" dirty="0" smtClean="0">
                <a:latin typeface="Times New Roman" pitchFamily="18" charset="0"/>
                <a:cs typeface="Times New Roman" pitchFamily="18" charset="0"/>
              </a:rPr>
              <a:t>Definition of  Public Health</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1859340"/>
            <a:ext cx="8532440" cy="1938992"/>
          </a:xfrm>
          <a:prstGeom prst="rect">
            <a:avLst/>
          </a:prstGeom>
        </p:spPr>
        <p:txBody>
          <a:bodyPr wrap="square">
            <a:spAutoFit/>
          </a:bodyPr>
          <a:lstStyle/>
          <a:p>
            <a:r>
              <a:rPr lang="en-US" sz="2400" dirty="0" smtClean="0">
                <a:latin typeface="Times New Roman" pitchFamily="18" charset="0"/>
                <a:cs typeface="Times New Roman" pitchFamily="18" charset="0"/>
              </a:rPr>
              <a:t>Public health is concerned with the process of mobilizing local,</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state/provincial, national, and international resources to assure</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conditions in which all people can be healthy (</a:t>
            </a:r>
            <a:r>
              <a:rPr lang="en-US" sz="2400" dirty="0" err="1" smtClean="0">
                <a:latin typeface="Times New Roman" pitchFamily="18" charset="0"/>
                <a:cs typeface="Times New Roman" pitchFamily="18" charset="0"/>
              </a:rPr>
              <a:t>Detels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andBreslow</a:t>
            </a:r>
            <a:r>
              <a:rPr lang="en-US" sz="2400" dirty="0" smtClean="0">
                <a:latin typeface="Times New Roman" pitchFamily="18" charset="0"/>
                <a:cs typeface="Times New Roman" pitchFamily="18" charset="0"/>
              </a:rPr>
              <a:t> 2002). To successfully implement this process and to</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make health for all achievable, public health must perform the</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functions</a:t>
            </a:r>
            <a:r>
              <a:rPr lang="sr-Latn-R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2988" y="188913"/>
            <a:ext cx="7024687" cy="1368425"/>
          </a:xfrm>
        </p:spPr>
        <p:txBody>
          <a:bodyPr rtlCol="0">
            <a:normAutofit fontScale="90000"/>
          </a:bodyPr>
          <a:lstStyle/>
          <a:p>
            <a:pPr eaLnBrk="1" fontAlgn="auto" hangingPunct="1">
              <a:spcAft>
                <a:spcPts val="0"/>
              </a:spcAft>
              <a:defRPr/>
            </a:pPr>
            <a:r>
              <a:rPr lang="es-ES" sz="2800" i="1" dirty="0" smtClean="0"/>
              <a:t/>
            </a:r>
            <a:br>
              <a:rPr lang="es-ES" sz="2800" i="1" dirty="0" smtClean="0"/>
            </a:br>
            <a:r>
              <a:rPr lang="es-ES" sz="2800" i="1" dirty="0" smtClean="0"/>
              <a:t> </a:t>
            </a:r>
            <a:r>
              <a:rPr lang="es-ES" sz="2800" i="1" dirty="0" err="1" smtClean="0"/>
              <a:t>differences</a:t>
            </a:r>
            <a:r>
              <a:rPr lang="es-ES" sz="2800" dirty="0" smtClean="0"/>
              <a:t> </a:t>
            </a:r>
            <a:r>
              <a:rPr lang="es-ES" sz="2800" dirty="0" err="1" smtClean="0"/>
              <a:t>between</a:t>
            </a:r>
            <a:r>
              <a:rPr lang="es-ES" sz="2800" dirty="0" smtClean="0"/>
              <a:t> </a:t>
            </a:r>
            <a:r>
              <a:rPr lang="es-ES" sz="2800" dirty="0" err="1" smtClean="0"/>
              <a:t>clinical</a:t>
            </a:r>
            <a:r>
              <a:rPr lang="es-ES" sz="2800" dirty="0" smtClean="0"/>
              <a:t> and </a:t>
            </a:r>
            <a:r>
              <a:rPr lang="es-ES" sz="2800" dirty="0" err="1" smtClean="0"/>
              <a:t>public</a:t>
            </a:r>
            <a:r>
              <a:rPr lang="es-ES" sz="2800" dirty="0" smtClean="0"/>
              <a:t> </a:t>
            </a:r>
            <a:r>
              <a:rPr lang="es-ES" sz="2800" dirty="0" err="1" smtClean="0"/>
              <a:t>health</a:t>
            </a:r>
            <a:r>
              <a:rPr lang="es-ES" sz="2800" dirty="0" smtClean="0"/>
              <a:t> </a:t>
            </a:r>
            <a:r>
              <a:rPr lang="es-ES" sz="2800" dirty="0" err="1" smtClean="0"/>
              <a:t>activities</a:t>
            </a:r>
            <a:r>
              <a:rPr lang="es-ES" sz="2800" dirty="0" smtClean="0"/>
              <a:t> and </a:t>
            </a:r>
            <a:r>
              <a:rPr lang="es-ES" sz="2800" dirty="0" err="1" smtClean="0"/>
              <a:t>research</a:t>
            </a:r>
            <a:r>
              <a:rPr lang="es-ES" sz="2800" dirty="0" smtClean="0"/>
              <a:t/>
            </a:r>
            <a:br>
              <a:rPr lang="es-ES" sz="2800" dirty="0" smtClean="0"/>
            </a:br>
            <a:endParaRPr lang="en-GB" sz="2800" i="1" dirty="0" smtClean="0"/>
          </a:p>
        </p:txBody>
      </p:sp>
      <p:graphicFrame>
        <p:nvGraphicFramePr>
          <p:cNvPr id="4" name="3 Marcador de contenido"/>
          <p:cNvGraphicFramePr>
            <a:graphicFrameLocks noGrp="1"/>
          </p:cNvGraphicFramePr>
          <p:nvPr>
            <p:ph idx="1"/>
          </p:nvPr>
        </p:nvGraphicFramePr>
        <p:xfrm>
          <a:off x="683569" y="1556792"/>
          <a:ext cx="7848870" cy="4248472"/>
        </p:xfrm>
        <a:graphic>
          <a:graphicData uri="http://schemas.openxmlformats.org/drawingml/2006/table">
            <a:tbl>
              <a:tblPr firstRow="1" bandRow="1">
                <a:tableStyleId>{5C22544A-7EE6-4342-B048-85BDC9FD1C3A}</a:tableStyleId>
              </a:tblPr>
              <a:tblGrid>
                <a:gridCol w="2616290"/>
                <a:gridCol w="2616290"/>
                <a:gridCol w="2616290"/>
              </a:tblGrid>
              <a:tr h="803758">
                <a:tc>
                  <a:txBody>
                    <a:bodyPr/>
                    <a:lstStyle/>
                    <a:p>
                      <a:r>
                        <a:rPr lang="es-ES" sz="1600" dirty="0" err="1" smtClean="0">
                          <a:solidFill>
                            <a:srgbClr val="000099"/>
                          </a:solidFill>
                        </a:rPr>
                        <a:t>Characteristics</a:t>
                      </a:r>
                      <a:endParaRPr lang="en-GB" sz="1600" dirty="0">
                        <a:solidFill>
                          <a:srgbClr val="000099"/>
                        </a:solidFill>
                      </a:endParaRPr>
                    </a:p>
                  </a:txBody>
                  <a:tcPr marT="45713" marB="45713"/>
                </a:tc>
                <a:tc>
                  <a:txBody>
                    <a:bodyPr/>
                    <a:lstStyle/>
                    <a:p>
                      <a:r>
                        <a:rPr lang="es-ES" sz="1800" dirty="0" smtClean="0">
                          <a:solidFill>
                            <a:srgbClr val="000099"/>
                          </a:solidFill>
                        </a:rPr>
                        <a:t>     </a:t>
                      </a:r>
                      <a:r>
                        <a:rPr lang="es-ES" sz="1800" dirty="0" err="1" smtClean="0">
                          <a:solidFill>
                            <a:srgbClr val="000099"/>
                          </a:solidFill>
                        </a:rPr>
                        <a:t>Clinical</a:t>
                      </a:r>
                      <a:endParaRPr lang="en-GB" sz="1800" dirty="0">
                        <a:solidFill>
                          <a:srgbClr val="000099"/>
                        </a:solidFill>
                      </a:endParaRPr>
                    </a:p>
                  </a:txBody>
                  <a:tcPr marT="45713" marB="45713"/>
                </a:tc>
                <a:tc>
                  <a:txBody>
                    <a:bodyPr/>
                    <a:lstStyle/>
                    <a:p>
                      <a:r>
                        <a:rPr lang="es-ES" sz="1800" dirty="0" err="1" smtClean="0">
                          <a:solidFill>
                            <a:srgbClr val="000099"/>
                          </a:solidFill>
                        </a:rPr>
                        <a:t>Public</a:t>
                      </a:r>
                      <a:r>
                        <a:rPr lang="es-ES" sz="1800" baseline="0" dirty="0" smtClean="0">
                          <a:solidFill>
                            <a:srgbClr val="000099"/>
                          </a:solidFill>
                        </a:rPr>
                        <a:t> </a:t>
                      </a:r>
                      <a:r>
                        <a:rPr lang="es-ES" sz="1800" baseline="0" dirty="0" err="1" smtClean="0">
                          <a:solidFill>
                            <a:srgbClr val="000099"/>
                          </a:solidFill>
                        </a:rPr>
                        <a:t>Health</a:t>
                      </a:r>
                      <a:endParaRPr lang="en-GB" sz="1800" dirty="0">
                        <a:solidFill>
                          <a:srgbClr val="000099"/>
                        </a:solidFill>
                      </a:endParaRPr>
                    </a:p>
                  </a:txBody>
                  <a:tcPr marT="45713" marB="45713"/>
                </a:tc>
              </a:tr>
              <a:tr h="1454432">
                <a:tc>
                  <a:txBody>
                    <a:bodyPr/>
                    <a:lstStyle/>
                    <a:p>
                      <a:endParaRPr lang="es-ES" sz="1400" dirty="0" smtClean="0">
                        <a:solidFill>
                          <a:srgbClr val="FF0000"/>
                        </a:solidFill>
                      </a:endParaRPr>
                    </a:p>
                    <a:p>
                      <a:r>
                        <a:rPr lang="es-ES" sz="1400" dirty="0" err="1" smtClean="0">
                          <a:solidFill>
                            <a:srgbClr val="FF0000"/>
                          </a:solidFill>
                        </a:rPr>
                        <a:t>Who</a:t>
                      </a:r>
                      <a:r>
                        <a:rPr lang="es-ES" sz="1400" dirty="0" smtClean="0">
                          <a:solidFill>
                            <a:srgbClr val="FF0000"/>
                          </a:solidFill>
                        </a:rPr>
                        <a:t>/</a:t>
                      </a:r>
                      <a:r>
                        <a:rPr lang="es-ES" sz="1400" dirty="0" err="1" smtClean="0">
                          <a:solidFill>
                            <a:srgbClr val="FF0000"/>
                          </a:solidFill>
                        </a:rPr>
                        <a:t>What</a:t>
                      </a:r>
                      <a:endParaRPr lang="es-ES" sz="1400" dirty="0" smtClean="0">
                        <a:solidFill>
                          <a:srgbClr val="FF0000"/>
                        </a:solidFill>
                      </a:endParaRPr>
                    </a:p>
                    <a:p>
                      <a:r>
                        <a:rPr lang="es-ES" sz="1400" dirty="0" smtClean="0">
                          <a:solidFill>
                            <a:srgbClr val="FF0000"/>
                          </a:solidFill>
                        </a:rPr>
                        <a:t>is </a:t>
                      </a:r>
                      <a:r>
                        <a:rPr lang="es-ES" sz="1400" dirty="0" err="1" smtClean="0">
                          <a:solidFill>
                            <a:srgbClr val="FF0000"/>
                          </a:solidFill>
                        </a:rPr>
                        <a:t>studied</a:t>
                      </a:r>
                      <a:endParaRPr lang="es-ES" sz="1400" dirty="0" smtClean="0">
                        <a:solidFill>
                          <a:srgbClr val="FF0000"/>
                        </a:solidFill>
                      </a:endParaRPr>
                    </a:p>
                  </a:txBody>
                  <a:tcPr marT="45713" marB="45713">
                    <a:solidFill>
                      <a:srgbClr val="00B0F0"/>
                    </a:solidFill>
                  </a:tcPr>
                </a:tc>
                <a:tc>
                  <a:txBody>
                    <a:bodyPr/>
                    <a:lstStyle/>
                    <a:p>
                      <a:endParaRPr lang="es-ES" sz="1400" dirty="0" smtClean="0">
                        <a:solidFill>
                          <a:srgbClr val="FF0000"/>
                        </a:solidFill>
                      </a:endParaRPr>
                    </a:p>
                    <a:p>
                      <a:r>
                        <a:rPr lang="es-ES" sz="1400" dirty="0" err="1" smtClean="0">
                          <a:solidFill>
                            <a:srgbClr val="FF0000"/>
                          </a:solidFill>
                        </a:rPr>
                        <a:t>Patient</a:t>
                      </a:r>
                      <a:r>
                        <a:rPr lang="es-ES" sz="1400" dirty="0" smtClean="0">
                          <a:solidFill>
                            <a:srgbClr val="FF0000"/>
                          </a:solidFill>
                        </a:rPr>
                        <a:t>  </a:t>
                      </a:r>
                      <a:r>
                        <a:rPr lang="es-ES" sz="1400" dirty="0" err="1" smtClean="0">
                          <a:solidFill>
                            <a:srgbClr val="FF0000"/>
                          </a:solidFill>
                        </a:rPr>
                        <a:t>seeking</a:t>
                      </a:r>
                      <a:r>
                        <a:rPr lang="es-ES" sz="1400" dirty="0" smtClean="0">
                          <a:solidFill>
                            <a:srgbClr val="FF0000"/>
                          </a:solidFill>
                        </a:rPr>
                        <a:t> </a:t>
                      </a:r>
                      <a:r>
                        <a:rPr lang="es-ES" sz="1400" dirty="0" err="1" smtClean="0">
                          <a:solidFill>
                            <a:srgbClr val="FF0000"/>
                          </a:solidFill>
                        </a:rPr>
                        <a:t>for</a:t>
                      </a:r>
                      <a:r>
                        <a:rPr lang="es-ES" sz="1400" dirty="0" smtClean="0">
                          <a:solidFill>
                            <a:srgbClr val="FF0000"/>
                          </a:solidFill>
                        </a:rPr>
                        <a:t> </a:t>
                      </a:r>
                      <a:r>
                        <a:rPr lang="es-ES" sz="1400" dirty="0" err="1" smtClean="0">
                          <a:solidFill>
                            <a:srgbClr val="FF0000"/>
                          </a:solidFill>
                        </a:rPr>
                        <a:t>health</a:t>
                      </a:r>
                      <a:r>
                        <a:rPr lang="es-ES" sz="1400" dirty="0" smtClean="0">
                          <a:solidFill>
                            <a:srgbClr val="FF0000"/>
                          </a:solidFill>
                        </a:rPr>
                        <a:t> </a:t>
                      </a:r>
                      <a:r>
                        <a:rPr lang="es-ES" sz="1400" dirty="0" err="1" smtClean="0">
                          <a:solidFill>
                            <a:srgbClr val="FF0000"/>
                          </a:solidFill>
                        </a:rPr>
                        <a:t>services</a:t>
                      </a:r>
                      <a:r>
                        <a:rPr lang="es-ES" sz="1400" dirty="0" smtClean="0">
                          <a:solidFill>
                            <a:srgbClr val="FF0000"/>
                          </a:solidFill>
                        </a:rPr>
                        <a:t> </a:t>
                      </a:r>
                      <a:r>
                        <a:rPr lang="es-ES" sz="1400" dirty="0" err="1" smtClean="0">
                          <a:solidFill>
                            <a:srgbClr val="FF0000"/>
                          </a:solidFill>
                        </a:rPr>
                        <a:t>attendance</a:t>
                      </a:r>
                      <a:endParaRPr lang="es-ES" sz="1400" dirty="0" smtClean="0">
                        <a:solidFill>
                          <a:srgbClr val="FF0000"/>
                        </a:solidFill>
                      </a:endParaRPr>
                    </a:p>
                  </a:txBody>
                  <a:tcPr marT="45713" marB="45713">
                    <a:solidFill>
                      <a:srgbClr val="FFFF00"/>
                    </a:solidFill>
                  </a:tcPr>
                </a:tc>
                <a:tc>
                  <a:txBody>
                    <a:bodyPr/>
                    <a:lstStyle/>
                    <a:p>
                      <a:endParaRPr lang="es-ES" sz="1400" dirty="0" smtClean="0">
                        <a:solidFill>
                          <a:srgbClr val="FF0000"/>
                        </a:solidFill>
                      </a:endParaRPr>
                    </a:p>
                    <a:p>
                      <a:r>
                        <a:rPr lang="es-ES" sz="1400" dirty="0" err="1" smtClean="0">
                          <a:solidFill>
                            <a:srgbClr val="FF0000"/>
                          </a:solidFill>
                        </a:rPr>
                        <a:t>Populations</a:t>
                      </a:r>
                      <a:r>
                        <a:rPr lang="es-ES" sz="1400" dirty="0" smtClean="0">
                          <a:solidFill>
                            <a:srgbClr val="FF0000"/>
                          </a:solidFill>
                        </a:rPr>
                        <a:t> </a:t>
                      </a:r>
                      <a:r>
                        <a:rPr lang="es-ES" sz="1400" dirty="0" err="1" smtClean="0">
                          <a:solidFill>
                            <a:srgbClr val="FF0000"/>
                          </a:solidFill>
                        </a:rPr>
                        <a:t>or</a:t>
                      </a:r>
                      <a:r>
                        <a:rPr lang="es-ES" sz="1400" dirty="0" smtClean="0">
                          <a:solidFill>
                            <a:srgbClr val="FF0000"/>
                          </a:solidFill>
                        </a:rPr>
                        <a:t> </a:t>
                      </a:r>
                      <a:r>
                        <a:rPr lang="es-ES" sz="1400" dirty="0" err="1" smtClean="0">
                          <a:solidFill>
                            <a:srgbClr val="FF0000"/>
                          </a:solidFill>
                        </a:rPr>
                        <a:t>communities</a:t>
                      </a:r>
                      <a:endParaRPr lang="es-ES" sz="1400" dirty="0" smtClean="0">
                        <a:solidFill>
                          <a:srgbClr val="FF0000"/>
                        </a:solidFill>
                      </a:endParaRPr>
                    </a:p>
                    <a:p>
                      <a:endParaRPr lang="en-GB" sz="1400" dirty="0">
                        <a:solidFill>
                          <a:srgbClr val="FF0000"/>
                        </a:solidFill>
                      </a:endParaRPr>
                    </a:p>
                  </a:txBody>
                  <a:tcPr marT="45713" marB="45713">
                    <a:solidFill>
                      <a:srgbClr val="92D050"/>
                    </a:solidFill>
                  </a:tcPr>
                </a:tc>
              </a:tr>
              <a:tr h="1990282">
                <a:tc>
                  <a:txBody>
                    <a:bodyPr/>
                    <a:lstStyle/>
                    <a:p>
                      <a:endParaRPr lang="es-ES" sz="1400" dirty="0" smtClean="0">
                        <a:solidFill>
                          <a:srgbClr val="FF0000"/>
                        </a:solidFill>
                      </a:endParaRPr>
                    </a:p>
                    <a:p>
                      <a:r>
                        <a:rPr lang="es-ES" sz="1400" dirty="0" err="1" smtClean="0">
                          <a:solidFill>
                            <a:srgbClr val="FF0000"/>
                          </a:solidFill>
                        </a:rPr>
                        <a:t>Activity</a:t>
                      </a:r>
                      <a:r>
                        <a:rPr lang="es-ES" sz="1400" baseline="0" dirty="0" smtClean="0">
                          <a:solidFill>
                            <a:srgbClr val="FF0000"/>
                          </a:solidFill>
                        </a:rPr>
                        <a:t> </a:t>
                      </a:r>
                      <a:r>
                        <a:rPr lang="es-ES" sz="1400" baseline="0" dirty="0" err="1" smtClean="0">
                          <a:solidFill>
                            <a:srgbClr val="FF0000"/>
                          </a:solidFill>
                        </a:rPr>
                        <a:t>or</a:t>
                      </a:r>
                      <a:r>
                        <a:rPr lang="es-ES" sz="1400" baseline="0" dirty="0" smtClean="0">
                          <a:solidFill>
                            <a:srgbClr val="FF0000"/>
                          </a:solidFill>
                        </a:rPr>
                        <a:t> </a:t>
                      </a:r>
                      <a:r>
                        <a:rPr lang="es-ES" sz="1400" baseline="0" dirty="0" err="1" smtClean="0">
                          <a:solidFill>
                            <a:srgbClr val="FF0000"/>
                          </a:solidFill>
                        </a:rPr>
                        <a:t>research</a:t>
                      </a:r>
                      <a:r>
                        <a:rPr lang="es-ES" sz="1400" baseline="0" dirty="0" smtClean="0">
                          <a:solidFill>
                            <a:srgbClr val="FF0000"/>
                          </a:solidFill>
                        </a:rPr>
                        <a:t> </a:t>
                      </a:r>
                      <a:r>
                        <a:rPr lang="es-ES" sz="1400" baseline="0" dirty="0" err="1" smtClean="0">
                          <a:solidFill>
                            <a:srgbClr val="FF0000"/>
                          </a:solidFill>
                        </a:rPr>
                        <a:t>g</a:t>
                      </a:r>
                      <a:r>
                        <a:rPr lang="es-ES" sz="1400" dirty="0" err="1" smtClean="0">
                          <a:solidFill>
                            <a:srgbClr val="FF0000"/>
                          </a:solidFill>
                        </a:rPr>
                        <a:t>oal</a:t>
                      </a:r>
                      <a:endParaRPr lang="es-ES" sz="1400" dirty="0" smtClean="0">
                        <a:solidFill>
                          <a:srgbClr val="FF0000"/>
                        </a:solidFill>
                      </a:endParaRPr>
                    </a:p>
                    <a:p>
                      <a:endParaRPr lang="es-ES" sz="1400" dirty="0" smtClean="0">
                        <a:solidFill>
                          <a:srgbClr val="FF0000"/>
                        </a:solidFill>
                      </a:endParaRPr>
                    </a:p>
                  </a:txBody>
                  <a:tcPr marT="45713" marB="45713">
                    <a:solidFill>
                      <a:srgbClr val="00B0F0"/>
                    </a:solidFill>
                  </a:tcPr>
                </a:tc>
                <a:tc>
                  <a:txBody>
                    <a:bodyPr/>
                    <a:lstStyle/>
                    <a:p>
                      <a:endParaRPr lang="es-ES" sz="1400" dirty="0" smtClean="0">
                        <a:solidFill>
                          <a:srgbClr val="FF0000"/>
                        </a:solidFill>
                      </a:endParaRPr>
                    </a:p>
                    <a:p>
                      <a:r>
                        <a:rPr lang="es-ES" sz="1400" dirty="0" err="1" smtClean="0">
                          <a:solidFill>
                            <a:srgbClr val="FF0000"/>
                          </a:solidFill>
                        </a:rPr>
                        <a:t>Improve</a:t>
                      </a:r>
                      <a:r>
                        <a:rPr lang="es-ES" sz="1400" dirty="0" smtClean="0">
                          <a:solidFill>
                            <a:srgbClr val="FF0000"/>
                          </a:solidFill>
                        </a:rPr>
                        <a:t>  </a:t>
                      </a:r>
                      <a:r>
                        <a:rPr lang="es-ES" sz="1400" dirty="0" err="1" smtClean="0">
                          <a:solidFill>
                            <a:srgbClr val="FF0000"/>
                          </a:solidFill>
                        </a:rPr>
                        <a:t>the</a:t>
                      </a:r>
                      <a:r>
                        <a:rPr lang="es-ES" sz="1400" dirty="0" smtClean="0">
                          <a:solidFill>
                            <a:srgbClr val="FF0000"/>
                          </a:solidFill>
                        </a:rPr>
                        <a:t> diagnosis and </a:t>
                      </a:r>
                      <a:r>
                        <a:rPr lang="es-ES" sz="1400" dirty="0" err="1" smtClean="0">
                          <a:solidFill>
                            <a:srgbClr val="FF0000"/>
                          </a:solidFill>
                        </a:rPr>
                        <a:t>treatment</a:t>
                      </a:r>
                      <a:r>
                        <a:rPr lang="es-ES" sz="1400" dirty="0" smtClean="0">
                          <a:solidFill>
                            <a:srgbClr val="FF0000"/>
                          </a:solidFill>
                        </a:rPr>
                        <a:t> of </a:t>
                      </a:r>
                      <a:r>
                        <a:rPr lang="es-ES" sz="1400" dirty="0" err="1" smtClean="0">
                          <a:solidFill>
                            <a:srgbClr val="FF0000"/>
                          </a:solidFill>
                        </a:rPr>
                        <a:t>disease</a:t>
                      </a:r>
                      <a:endParaRPr lang="es-ES" sz="1400" dirty="0" smtClean="0">
                        <a:solidFill>
                          <a:srgbClr val="FF0000"/>
                        </a:solidFill>
                      </a:endParaRPr>
                    </a:p>
                  </a:txBody>
                  <a:tcPr marT="45713" marB="45713">
                    <a:solidFill>
                      <a:srgbClr val="FFFF00"/>
                    </a:solidFill>
                  </a:tcPr>
                </a:tc>
                <a:tc>
                  <a:txBody>
                    <a:bodyPr/>
                    <a:lstStyle/>
                    <a:p>
                      <a:endParaRPr lang="es-ES" sz="1400" dirty="0" smtClean="0">
                        <a:solidFill>
                          <a:srgbClr val="FF0000"/>
                        </a:solidFill>
                      </a:endParaRPr>
                    </a:p>
                    <a:p>
                      <a:r>
                        <a:rPr lang="es-ES" sz="1400" dirty="0" err="1" smtClean="0">
                          <a:solidFill>
                            <a:srgbClr val="FF0000"/>
                          </a:solidFill>
                        </a:rPr>
                        <a:t>Prevention</a:t>
                      </a:r>
                      <a:r>
                        <a:rPr lang="es-ES" sz="1400" dirty="0" smtClean="0">
                          <a:solidFill>
                            <a:srgbClr val="FF0000"/>
                          </a:solidFill>
                        </a:rPr>
                        <a:t> of </a:t>
                      </a:r>
                      <a:r>
                        <a:rPr lang="es-ES" sz="1400" dirty="0" err="1" smtClean="0">
                          <a:solidFill>
                            <a:srgbClr val="FF0000"/>
                          </a:solidFill>
                        </a:rPr>
                        <a:t>disease</a:t>
                      </a:r>
                      <a:r>
                        <a:rPr lang="es-ES" sz="1400" dirty="0" smtClean="0">
                          <a:solidFill>
                            <a:srgbClr val="FF0000"/>
                          </a:solidFill>
                        </a:rPr>
                        <a:t> and </a:t>
                      </a:r>
                      <a:r>
                        <a:rPr lang="es-ES" sz="1400" dirty="0" err="1" smtClean="0">
                          <a:solidFill>
                            <a:srgbClr val="FF0000"/>
                          </a:solidFill>
                        </a:rPr>
                        <a:t>health</a:t>
                      </a:r>
                      <a:r>
                        <a:rPr lang="es-ES" sz="1400" dirty="0" smtClean="0">
                          <a:solidFill>
                            <a:srgbClr val="FF0000"/>
                          </a:solidFill>
                        </a:rPr>
                        <a:t> </a:t>
                      </a:r>
                      <a:r>
                        <a:rPr lang="es-ES" sz="1400" dirty="0" err="1" smtClean="0">
                          <a:solidFill>
                            <a:srgbClr val="FF0000"/>
                          </a:solidFill>
                        </a:rPr>
                        <a:t>promotion</a:t>
                      </a:r>
                      <a:endParaRPr lang="es-ES" sz="1400" dirty="0" smtClean="0">
                        <a:solidFill>
                          <a:srgbClr val="FF0000"/>
                        </a:solidFill>
                      </a:endParaRPr>
                    </a:p>
                  </a:txBody>
                  <a:tcPr marT="45713" marB="45713">
                    <a:solidFill>
                      <a:srgbClr val="92D050"/>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t>The main principles of public health are: equality and</a:t>
            </a:r>
          </a:p>
          <a:p>
            <a:r>
              <a:rPr lang="en-US" sz="2800" dirty="0" smtClean="0"/>
              <a:t>solidarity, </a:t>
            </a:r>
            <a:endParaRPr lang="sr-Latn-RS" sz="2800" dirty="0" smtClean="0"/>
          </a:p>
          <a:p>
            <a:r>
              <a:rPr lang="en-US" sz="2800" dirty="0" smtClean="0"/>
              <a:t>sustainability, </a:t>
            </a:r>
            <a:endParaRPr lang="sr-Latn-RS" sz="2800" dirty="0" smtClean="0"/>
          </a:p>
          <a:p>
            <a:r>
              <a:rPr lang="en-US" sz="2800" dirty="0" smtClean="0"/>
              <a:t>participation,</a:t>
            </a:r>
            <a:endParaRPr lang="sr-Latn-RS" sz="2800" dirty="0" smtClean="0"/>
          </a:p>
          <a:p>
            <a:r>
              <a:rPr lang="en-US" sz="2800" dirty="0" smtClean="0"/>
              <a:t> efficiency, </a:t>
            </a:r>
            <a:endParaRPr lang="sr-Latn-RS" sz="2800" dirty="0" smtClean="0"/>
          </a:p>
          <a:p>
            <a:r>
              <a:rPr lang="en-US" sz="2800" dirty="0" smtClean="0"/>
              <a:t>justice</a:t>
            </a:r>
          </a:p>
          <a:p>
            <a:r>
              <a:rPr lang="en-US" sz="2800" dirty="0" smtClean="0"/>
              <a:t>and peace.</a:t>
            </a:r>
            <a:endParaRPr lang="en-US"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t>Historically, the development</a:t>
            </a:r>
            <a:r>
              <a:rPr lang="sr-Latn-RS" sz="2800" dirty="0" smtClean="0"/>
              <a:t> </a:t>
            </a:r>
            <a:r>
              <a:rPr lang="en-US" sz="2800" dirty="0" smtClean="0"/>
              <a:t>of public health can be divided into four periods:</a:t>
            </a:r>
            <a:endParaRPr lang="sr-Latn-RS" sz="2800" dirty="0" smtClean="0"/>
          </a:p>
          <a:p>
            <a:endParaRPr lang="en-US" sz="2800" dirty="0" smtClean="0"/>
          </a:p>
          <a:p>
            <a:r>
              <a:rPr lang="en-US" sz="2800" dirty="0" smtClean="0"/>
              <a:t>1. the period of hygienic sanitation;</a:t>
            </a:r>
          </a:p>
          <a:p>
            <a:r>
              <a:rPr lang="en-US" sz="2800" dirty="0" smtClean="0"/>
              <a:t>2. the period of individual health care;</a:t>
            </a:r>
          </a:p>
          <a:p>
            <a:r>
              <a:rPr lang="en-US" sz="2800" dirty="0" smtClean="0"/>
              <a:t>3. the period of therapeutic procedures;</a:t>
            </a:r>
          </a:p>
          <a:p>
            <a:r>
              <a:rPr lang="en-US" sz="2800" dirty="0" smtClean="0"/>
              <a:t>4. the new public health period.</a:t>
            </a:r>
            <a:endParaRPr lang="en-US" sz="2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2" cstate="print"/>
          <a:srcRect/>
          <a:stretch>
            <a:fillRect/>
          </a:stretch>
        </p:blipFill>
        <p:spPr bwMode="auto">
          <a:xfrm>
            <a:off x="899592" y="476672"/>
            <a:ext cx="7344816" cy="60486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2" descr="CDC - Original Essential Public Health Services Framework - OSTLTS"/>
          <p:cNvPicPr>
            <a:picLocks noChangeAspect="1" noChangeArrowheads="1"/>
          </p:cNvPicPr>
          <p:nvPr/>
        </p:nvPicPr>
        <p:blipFill>
          <a:blip r:embed="rId2" cstate="print"/>
          <a:srcRect/>
          <a:stretch>
            <a:fillRect/>
          </a:stretch>
        </p:blipFill>
        <p:spPr bwMode="auto">
          <a:xfrm>
            <a:off x="1619672" y="1052736"/>
            <a:ext cx="5686425" cy="5258569"/>
          </a:xfrm>
          <a:prstGeom prst="rect">
            <a:avLst/>
          </a:prstGeom>
          <a:noFill/>
        </p:spPr>
      </p:pic>
      <p:sp>
        <p:nvSpPr>
          <p:cNvPr id="3" name="Rectangle 2"/>
          <p:cNvSpPr/>
          <p:nvPr/>
        </p:nvSpPr>
        <p:spPr>
          <a:xfrm>
            <a:off x="1619672" y="332656"/>
            <a:ext cx="6480720" cy="646331"/>
          </a:xfrm>
          <a:prstGeom prst="rect">
            <a:avLst/>
          </a:prstGeom>
        </p:spPr>
        <p:txBody>
          <a:bodyPr wrap="square">
            <a:spAutoFit/>
          </a:bodyPr>
          <a:lstStyle/>
          <a:p>
            <a:r>
              <a:rPr lang="en-US" b="1" dirty="0" smtClean="0">
                <a:solidFill>
                  <a:srgbClr val="00B0F0"/>
                </a:solidFill>
                <a:hlinkClick r:id="rId3"/>
              </a:rPr>
              <a:t>CDC - Original Essential Public Health Services Framework - OSTLTS</a:t>
            </a:r>
            <a:endParaRPr lang="en-US" b="1" dirty="0">
              <a:solidFill>
                <a:srgbClr val="00B0F0"/>
              </a:solidFill>
              <a:hlinkClick r:id="rId3"/>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2071678"/>
            <a:ext cx="7929618" cy="1938992"/>
          </a:xfrm>
          <a:prstGeom prst="rect">
            <a:avLst/>
          </a:prstGeom>
        </p:spPr>
        <p:txBody>
          <a:bodyPr wrap="square">
            <a:spAutoFit/>
          </a:bodyPr>
          <a:lstStyle/>
          <a:p>
            <a:pPr algn="just">
              <a:buFont typeface="Arial" pitchFamily="34" charset="0"/>
              <a:buChar char="•"/>
            </a:pPr>
            <a:r>
              <a:rPr lang="en-US" sz="2200" dirty="0" smtClean="0">
                <a:latin typeface="Times New Roman" pitchFamily="18" charset="0"/>
                <a:cs typeface="Times New Roman" pitchFamily="18" charset="0"/>
              </a:rPr>
              <a:t> </a:t>
            </a:r>
            <a:r>
              <a:rPr lang="en-US" sz="2400" dirty="0" smtClean="0"/>
              <a:t>Social medicine belongs to the sciences in the field of public health. </a:t>
            </a:r>
          </a:p>
          <a:p>
            <a:pPr algn="just">
              <a:buFont typeface="Arial" pitchFamily="34" charset="0"/>
              <a:buChar char="•"/>
            </a:pPr>
            <a:r>
              <a:rPr lang="en-US" sz="2400" dirty="0" smtClean="0"/>
              <a:t>The goal of all sciences belonging to this group is directed towards health promotion preservation and improvement of health.</a:t>
            </a:r>
            <a:r>
              <a:rPr lang="sr-Cyrl-RS" sz="2400" dirty="0" smtClean="0">
                <a:latin typeface="Times New Roman" pitchFamily="18" charset="0"/>
                <a:cs typeface="Times New Roman" pitchFamily="18" charset="0"/>
              </a:rPr>
              <a:t>.</a:t>
            </a:r>
            <a:r>
              <a:rPr lang="sr-Latn-RS" sz="2400" dirty="0" smtClean="0">
                <a:latin typeface="Times New Roman" pitchFamily="18" charset="0"/>
                <a:cs typeface="Times New Roman" pitchFamily="18" charset="0"/>
              </a:rPr>
              <a:t> </a:t>
            </a:r>
            <a:endParaRPr lang="en-US" sz="2400" dirty="0"/>
          </a:p>
        </p:txBody>
      </p:sp>
      <p:sp>
        <p:nvSpPr>
          <p:cNvPr id="5" name="TextBox 4"/>
          <p:cNvSpPr txBox="1"/>
          <p:nvPr/>
        </p:nvSpPr>
        <p:spPr>
          <a:xfrm>
            <a:off x="1285852" y="357166"/>
            <a:ext cx="7215238" cy="461665"/>
          </a:xfrm>
          <a:prstGeom prst="rect">
            <a:avLst/>
          </a:prstGeom>
          <a:noFill/>
        </p:spPr>
        <p:txBody>
          <a:bodyPr wrap="square" rtlCol="0">
            <a:spAutoFit/>
          </a:bodyPr>
          <a:lstStyle/>
          <a:p>
            <a:pPr algn="r"/>
            <a:r>
              <a:rPr lang="sr-Latn-RS" sz="2400" b="1" dirty="0" smtClean="0">
                <a:latin typeface="Times New Roman" pitchFamily="18" charset="0"/>
                <a:cs typeface="Times New Roman" pitchFamily="18" charset="0"/>
              </a:rPr>
              <a:t> </a:t>
            </a:r>
            <a:r>
              <a:rPr lang="sr-Latn-RS" sz="2400" dirty="0" smtClean="0"/>
              <a:t>D</a:t>
            </a:r>
            <a:r>
              <a:rPr lang="en-US" sz="2400" dirty="0" err="1" smtClean="0"/>
              <a:t>evelopment</a:t>
            </a:r>
            <a:r>
              <a:rPr lang="en-US" sz="2400" dirty="0" smtClean="0"/>
              <a:t> of social medicine</a:t>
            </a:r>
          </a:p>
        </p:txBody>
      </p:sp>
      <p:pic>
        <p:nvPicPr>
          <p:cNvPr id="96259" name="Picture 3" descr="Abstract Word Cloud For Social Medicine With Related Tags And Terms Stock  Photo, Picture And Royalty Free Image. Image 16609148."/>
          <p:cNvPicPr>
            <a:picLocks noChangeAspect="1" noChangeArrowheads="1"/>
          </p:cNvPicPr>
          <p:nvPr/>
        </p:nvPicPr>
        <p:blipFill>
          <a:blip r:embed="rId2" cstate="print"/>
          <a:srcRect/>
          <a:stretch>
            <a:fillRect/>
          </a:stretch>
        </p:blipFill>
        <p:spPr bwMode="auto">
          <a:xfrm>
            <a:off x="5004048" y="3861048"/>
            <a:ext cx="3456384" cy="2711621"/>
          </a:xfrm>
          <a:prstGeom prst="rect">
            <a:avLst/>
          </a:prstGeom>
          <a:noFill/>
        </p:spPr>
      </p:pic>
    </p:spTree>
    <p:extLst>
      <p:ext uri="{BB962C8B-B14F-4D97-AF65-F5344CB8AC3E}">
        <p14:creationId xmlns:p14="http://schemas.microsoft.com/office/powerpoint/2010/main" xmlns="" val="30542155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descr="A Brief History of Public Health - ppt download"/>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PDF] New Public Health and National Public Health System | Semantic Scholar"/>
          <p:cNvPicPr>
            <a:picLocks noChangeAspect="1" noChangeArrowheads="1"/>
          </p:cNvPicPr>
          <p:nvPr/>
        </p:nvPicPr>
        <p:blipFill>
          <a:blip r:embed="rId2" cstate="print"/>
          <a:srcRect/>
          <a:stretch>
            <a:fillRect/>
          </a:stretch>
        </p:blipFill>
        <p:spPr bwMode="auto">
          <a:xfrm>
            <a:off x="1547664" y="1484784"/>
            <a:ext cx="5657850" cy="4104456"/>
          </a:xfrm>
          <a:prstGeom prst="rect">
            <a:avLst/>
          </a:prstGeom>
          <a:noFill/>
        </p:spPr>
      </p:pic>
      <p:sp>
        <p:nvSpPr>
          <p:cNvPr id="3" name="Rectangle 2"/>
          <p:cNvSpPr/>
          <p:nvPr/>
        </p:nvSpPr>
        <p:spPr>
          <a:xfrm>
            <a:off x="1115616" y="5829071"/>
            <a:ext cx="6336704" cy="923330"/>
          </a:xfrm>
          <a:prstGeom prst="rect">
            <a:avLst/>
          </a:prstGeom>
        </p:spPr>
        <p:txBody>
          <a:bodyPr wrap="square">
            <a:spAutoFit/>
          </a:bodyPr>
          <a:lstStyle/>
          <a:p>
            <a:r>
              <a:rPr lang="en-US" dirty="0" smtClean="0"/>
              <a:t>Public Health System Source: Institute of Medicine. The future of the public's health in the 21st century. Washington, National Academies Press, 2003. p.30</a:t>
            </a:r>
            <a:endParaRPr lang="en-US" dirty="0"/>
          </a:p>
        </p:txBody>
      </p:sp>
      <p:sp>
        <p:nvSpPr>
          <p:cNvPr id="4" name="Rectangle 3"/>
          <p:cNvSpPr/>
          <p:nvPr/>
        </p:nvSpPr>
        <p:spPr>
          <a:xfrm>
            <a:off x="2411760" y="539388"/>
            <a:ext cx="4032448" cy="523220"/>
          </a:xfrm>
          <a:prstGeom prst="rect">
            <a:avLst/>
          </a:prstGeom>
        </p:spPr>
        <p:txBody>
          <a:bodyPr wrap="square">
            <a:spAutoFit/>
          </a:bodyPr>
          <a:lstStyle/>
          <a:p>
            <a:r>
              <a:rPr lang="en-US" sz="2800" b="1" dirty="0" smtClean="0"/>
              <a:t>Public Health System</a:t>
            </a:r>
            <a:endParaRPr lang="en-US" sz="28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764704"/>
            <a:ext cx="9937104" cy="5632311"/>
          </a:xfrm>
          <a:prstGeom prst="rect">
            <a:avLst/>
          </a:prstGeom>
        </p:spPr>
        <p:txBody>
          <a:bodyPr wrap="square">
            <a:spAutoFit/>
          </a:bodyPr>
          <a:lstStyle/>
          <a:p>
            <a:pPr algn="just"/>
            <a:r>
              <a:rPr lang="sr-Latn-RS" dirty="0" smtClean="0"/>
              <a:t>   </a:t>
            </a:r>
            <a:r>
              <a:rPr lang="en-US" dirty="0" smtClean="0"/>
              <a:t> The first level includes</a:t>
            </a:r>
            <a:r>
              <a:rPr lang="en-US" sz="2000" b="1" dirty="0" smtClean="0"/>
              <a:t>: </a:t>
            </a:r>
            <a:r>
              <a:rPr lang="sr-Latn-RS" sz="2000" b="1" dirty="0" smtClean="0"/>
              <a:t>                                 </a:t>
            </a:r>
            <a:r>
              <a:rPr lang="sr-Latn-RS" sz="2000" b="1" dirty="0" smtClean="0">
                <a:solidFill>
                  <a:srgbClr val="FFFF00"/>
                </a:solidFill>
              </a:rPr>
              <a:t>LAW of PUBLIC HEALTH</a:t>
            </a:r>
          </a:p>
          <a:p>
            <a:pPr algn="just"/>
            <a:r>
              <a:rPr lang="sr-Latn-RS" dirty="0" smtClean="0"/>
              <a:t>1.  </a:t>
            </a:r>
            <a:r>
              <a:rPr lang="en-US" dirty="0" smtClean="0"/>
              <a:t>The Ministry of Health;</a:t>
            </a:r>
          </a:p>
          <a:p>
            <a:pPr algn="just"/>
            <a:r>
              <a:rPr lang="en-US" dirty="0" smtClean="0"/>
              <a:t>2. Other Ministries: the Ministry of </a:t>
            </a:r>
            <a:r>
              <a:rPr lang="en-US" dirty="0" err="1" smtClean="0"/>
              <a:t>labour</a:t>
            </a:r>
            <a:r>
              <a:rPr lang="en-US" dirty="0" smtClean="0"/>
              <a:t>, employment,</a:t>
            </a:r>
          </a:p>
          <a:p>
            <a:pPr algn="just"/>
            <a:r>
              <a:rPr lang="en-US" dirty="0" smtClean="0"/>
              <a:t>veteran and social affairs; the Ministry of education,</a:t>
            </a:r>
          </a:p>
          <a:p>
            <a:pPr algn="just"/>
            <a:r>
              <a:rPr lang="en-US" dirty="0" smtClean="0"/>
              <a:t>science and technological development, the Ministry of</a:t>
            </a:r>
          </a:p>
          <a:p>
            <a:pPr algn="just"/>
            <a:r>
              <a:rPr lang="fr-FR" dirty="0" smtClean="0"/>
              <a:t>agriculture and </a:t>
            </a:r>
            <a:r>
              <a:rPr lang="fr-FR" dirty="0" err="1" smtClean="0"/>
              <a:t>environmental</a:t>
            </a:r>
            <a:r>
              <a:rPr lang="fr-FR" dirty="0" smtClean="0"/>
              <a:t> protection etc.</a:t>
            </a:r>
          </a:p>
          <a:p>
            <a:pPr algn="just"/>
            <a:r>
              <a:rPr lang="en-US" dirty="0" smtClean="0"/>
              <a:t>3. Inspection bodies (health and sanitary inspection bodies,</a:t>
            </a:r>
          </a:p>
          <a:p>
            <a:pPr algn="just"/>
            <a:r>
              <a:rPr lang="en-US" dirty="0" smtClean="0"/>
              <a:t>market and veterinary inspection bodies, etc.);</a:t>
            </a:r>
          </a:p>
          <a:p>
            <a:pPr algn="just"/>
            <a:r>
              <a:rPr lang="en-US" dirty="0" smtClean="0"/>
              <a:t>4. The Institute of Public Health of Serbia “Dr Milan </a:t>
            </a:r>
            <a:r>
              <a:rPr lang="en-US" dirty="0" err="1" smtClean="0"/>
              <a:t>Jovanovic</a:t>
            </a:r>
            <a:endParaRPr lang="en-US" dirty="0" smtClean="0"/>
          </a:p>
          <a:p>
            <a:pPr algn="just"/>
            <a:r>
              <a:rPr lang="en-US" dirty="0" err="1" smtClean="0"/>
              <a:t>Batut</a:t>
            </a:r>
            <a:r>
              <a:rPr lang="en-US" dirty="0" smtClean="0"/>
              <a:t>” with the network of other institutes;</a:t>
            </a:r>
          </a:p>
          <a:p>
            <a:pPr algn="just"/>
            <a:r>
              <a:rPr lang="en-US" dirty="0" smtClean="0"/>
              <a:t>5. Community Health </a:t>
            </a:r>
            <a:r>
              <a:rPr lang="en-US" dirty="0" err="1" smtClean="0"/>
              <a:t>Centres</a:t>
            </a:r>
            <a:r>
              <a:rPr lang="en-US" dirty="0" smtClean="0"/>
              <a:t>;</a:t>
            </a:r>
          </a:p>
          <a:p>
            <a:pPr algn="just"/>
            <a:r>
              <a:rPr lang="en-US" dirty="0" smtClean="0"/>
              <a:t>The second (local) level of the organization includes:</a:t>
            </a:r>
          </a:p>
          <a:p>
            <a:pPr algn="just"/>
            <a:r>
              <a:rPr lang="en-US" dirty="0" smtClean="0"/>
              <a:t>6. Educational institutions - universities, higher and</a:t>
            </a:r>
          </a:p>
          <a:p>
            <a:pPr algn="just"/>
            <a:r>
              <a:rPr lang="en-US" dirty="0" smtClean="0"/>
              <a:t>secondary medical schools, primary schools and preschool</a:t>
            </a:r>
          </a:p>
          <a:p>
            <a:pPr algn="just"/>
            <a:r>
              <a:rPr lang="en-US" dirty="0" smtClean="0"/>
              <a:t>institutions;</a:t>
            </a:r>
          </a:p>
          <a:p>
            <a:pPr algn="just"/>
            <a:r>
              <a:rPr lang="en-US" dirty="0" smtClean="0"/>
              <a:t>7. Institutions of Social Protection;</a:t>
            </a:r>
          </a:p>
          <a:p>
            <a:pPr algn="just"/>
            <a:r>
              <a:rPr lang="en-US" dirty="0" smtClean="0"/>
              <a:t>8. Municipalities and local authorities;</a:t>
            </a:r>
          </a:p>
          <a:p>
            <a:pPr algn="just"/>
            <a:r>
              <a:rPr lang="en-US" dirty="0" smtClean="0"/>
              <a:t>The third level includes non-governmental sector:</a:t>
            </a:r>
          </a:p>
          <a:p>
            <a:pPr algn="just"/>
            <a:r>
              <a:rPr lang="en-US" dirty="0" smtClean="0"/>
              <a:t>9. The non-governmental organizations such as the Red</a:t>
            </a:r>
          </a:p>
          <a:p>
            <a:pPr algn="just"/>
            <a:r>
              <a:rPr lang="en-US" dirty="0" smtClean="0"/>
              <a:t>Cross </a:t>
            </a:r>
            <a:r>
              <a:rPr lang="sr-Latn-RS" dirty="0" smtClean="0"/>
              <a:t>...</a:t>
            </a:r>
            <a:endParaRPr lang="en-US" dirty="0"/>
          </a:p>
        </p:txBody>
      </p:sp>
      <p:sp>
        <p:nvSpPr>
          <p:cNvPr id="3" name="Rectangle 2"/>
          <p:cNvSpPr/>
          <p:nvPr/>
        </p:nvSpPr>
        <p:spPr>
          <a:xfrm>
            <a:off x="1043608" y="332656"/>
            <a:ext cx="7128792" cy="954107"/>
          </a:xfrm>
          <a:prstGeom prst="rect">
            <a:avLst/>
          </a:prstGeom>
        </p:spPr>
        <p:txBody>
          <a:bodyPr wrap="square">
            <a:spAutoFit/>
          </a:bodyPr>
          <a:lstStyle/>
          <a:p>
            <a:r>
              <a:rPr lang="en-US" sz="2800" dirty="0" smtClean="0"/>
              <a:t>Public health care in Serbia</a:t>
            </a:r>
            <a:endParaRPr lang="sr-Latn-RS" sz="2800" dirty="0" smtClean="0"/>
          </a:p>
          <a:p>
            <a:r>
              <a:rPr lang="en-US" sz="2800" dirty="0" smtClean="0"/>
              <a:t> </a:t>
            </a:r>
            <a:endParaRPr lang="en-US" sz="2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836712"/>
            <a:ext cx="7920880" cy="6463308"/>
          </a:xfrm>
          <a:prstGeom prst="rect">
            <a:avLst/>
          </a:prstGeom>
        </p:spPr>
        <p:txBody>
          <a:bodyPr wrap="square">
            <a:spAutoFit/>
          </a:bodyPr>
          <a:lstStyle/>
          <a:p>
            <a:r>
              <a:rPr lang="en-US" dirty="0" smtClean="0"/>
              <a:t>The main tasks of the Institute are:</a:t>
            </a:r>
          </a:p>
          <a:p>
            <a:r>
              <a:rPr lang="en-US" dirty="0" smtClean="0"/>
              <a:t/>
            </a:r>
            <a:br>
              <a:rPr lang="en-US" dirty="0" smtClean="0"/>
            </a:br>
            <a:r>
              <a:rPr lang="en-US" dirty="0" smtClean="0"/>
              <a:t>• health analysis and planning that includes monitoring the health issues, reporting on health and planning health services, analysis of health risks in the community and supporting the improvement of quality of care;</a:t>
            </a:r>
          </a:p>
          <a:p>
            <a:r>
              <a:rPr lang="en-US" dirty="0" smtClean="0"/>
              <a:t/>
            </a:r>
            <a:br>
              <a:rPr lang="en-US" dirty="0" smtClean="0"/>
            </a:br>
            <a:r>
              <a:rPr lang="en-US" dirty="0" smtClean="0"/>
              <a:t>• collecting data on health and health care use within the jurisdiction of national statistics, maintenance of databases on the resources of health care system, providing data from population studies and providing health information for the effective coverage of health intended for government agencies and the public;</a:t>
            </a:r>
          </a:p>
          <a:p>
            <a:r>
              <a:rPr lang="en-US" dirty="0" smtClean="0"/>
              <a:t/>
            </a:r>
            <a:br>
              <a:rPr lang="en-US" dirty="0" smtClean="0"/>
            </a:br>
            <a:r>
              <a:rPr lang="en-US" dirty="0" smtClean="0"/>
              <a:t>• health promotion in community, health education and health care of vulnerable population groups and groups with special needs;</a:t>
            </a:r>
          </a:p>
          <a:p>
            <a:r>
              <a:rPr lang="en-US" dirty="0" smtClean="0"/>
              <a:t/>
            </a:r>
            <a:br>
              <a:rPr lang="en-US" dirty="0" smtClean="0"/>
            </a:br>
            <a:r>
              <a:rPr lang="en-US" dirty="0" smtClean="0"/>
              <a:t>• Control and prevention of infectious and noninfectious diseases, and maintaining and improving readiness in emergency cases;</a:t>
            </a:r>
          </a:p>
          <a:p>
            <a:r>
              <a:rPr lang="en-US" dirty="0" smtClean="0"/>
              <a:t/>
            </a:r>
            <a:br>
              <a:rPr lang="en-US" dirty="0" smtClean="0"/>
            </a:br>
            <a:r>
              <a:rPr lang="en-US" dirty="0" smtClean="0"/>
              <a:t>• monitoring of environmental risks on the health of the population, controlling  the food safety, the safety of water, sanitary inspection and hygiene standards control;</a:t>
            </a:r>
          </a:p>
          <a:p>
            <a:r>
              <a:rPr lang="en-US" dirty="0" smtClean="0"/>
              <a:t/>
            </a:r>
            <a:br>
              <a:rPr lang="en-US" dirty="0" smtClean="0"/>
            </a:br>
            <a:r>
              <a:rPr lang="en-US" dirty="0" smtClean="0"/>
              <a:t>• public health microbiology and clinical microbiology.</a:t>
            </a:r>
            <a:endParaRPr lang="en-US" dirty="0"/>
          </a:p>
        </p:txBody>
      </p:sp>
      <p:pic>
        <p:nvPicPr>
          <p:cNvPr id="3" name="Picture 10" descr="PU Bambi Kula – Strana 14 – Zvanična internet prezentacija"/>
          <p:cNvPicPr>
            <a:picLocks noChangeAspect="1" noChangeArrowheads="1"/>
          </p:cNvPicPr>
          <p:nvPr/>
        </p:nvPicPr>
        <p:blipFill>
          <a:blip r:embed="rId2" cstate="print"/>
          <a:srcRect/>
          <a:stretch>
            <a:fillRect/>
          </a:stretch>
        </p:blipFill>
        <p:spPr bwMode="auto">
          <a:xfrm>
            <a:off x="899592" y="1"/>
            <a:ext cx="6984776" cy="1268759"/>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endParaRPr lang="sr-Cyrl-RS" dirty="0" smtClean="0"/>
          </a:p>
          <a:p>
            <a:pPr>
              <a:buNone/>
            </a:pPr>
            <a:endParaRPr lang="sr-Cyrl-RS" dirty="0" smtClean="0"/>
          </a:p>
          <a:p>
            <a:pPr>
              <a:buNone/>
            </a:pPr>
            <a:endParaRPr lang="sr-Cyrl-RS" dirty="0" smtClean="0"/>
          </a:p>
          <a:p>
            <a:pPr>
              <a:buNone/>
            </a:pPr>
            <a:r>
              <a:rPr lang="sr-Cyrl-RS" dirty="0" smtClean="0"/>
              <a:t>                        </a:t>
            </a:r>
            <a:r>
              <a:rPr lang="sr-Latn-RS" dirty="0" smtClean="0"/>
              <a:t>   THANK  YOU</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2910" y="2204864"/>
            <a:ext cx="7715304" cy="3323987"/>
          </a:xfrm>
          <a:prstGeom prst="rect">
            <a:avLst/>
          </a:prstGeom>
          <a:noFill/>
        </p:spPr>
        <p:txBody>
          <a:bodyPr wrap="square" rtlCol="0">
            <a:spAutoFit/>
          </a:bodyPr>
          <a:lstStyle/>
          <a:p>
            <a:pPr algn="just">
              <a:buFont typeface="Arial" pitchFamily="34" charset="0"/>
              <a:buChar char="•"/>
            </a:pPr>
            <a:r>
              <a:rPr lang="sr-Latn-RS" sz="2200" b="1" dirty="0" smtClean="0">
                <a:latin typeface="Times New Roman" pitchFamily="18" charset="0"/>
                <a:cs typeface="Times New Roman" pitchFamily="18" charset="0"/>
              </a:rPr>
              <a:t> </a:t>
            </a:r>
            <a:r>
              <a:rPr lang="en-US" sz="2400" dirty="0" smtClean="0"/>
              <a:t>the connection between clinical medicine and other sciences that study the social dimensions of health and disease.</a:t>
            </a:r>
          </a:p>
          <a:p>
            <a:pPr algn="just"/>
            <a:endParaRPr lang="en-US" sz="2200" dirty="0" smtClean="0">
              <a:latin typeface="Times New Roman" pitchFamily="18" charset="0"/>
              <a:cs typeface="Times New Roman" pitchFamily="18" charset="0"/>
            </a:endParaRPr>
          </a:p>
          <a:p>
            <a:pPr algn="just"/>
            <a:r>
              <a:rPr lang="sr-Latn-RS" sz="2200" dirty="0" smtClean="0">
                <a:latin typeface="Times New Roman" pitchFamily="18" charset="0"/>
                <a:cs typeface="Times New Roman" pitchFamily="18" charset="0"/>
              </a:rPr>
              <a:t> </a:t>
            </a:r>
            <a:endParaRPr lang="en-US" sz="2200" dirty="0" smtClean="0">
              <a:latin typeface="Times New Roman" pitchFamily="18" charset="0"/>
              <a:cs typeface="Times New Roman" pitchFamily="18" charset="0"/>
            </a:endParaRPr>
          </a:p>
          <a:p>
            <a:pPr algn="just">
              <a:buFont typeface="Arial" pitchFamily="34" charset="0"/>
              <a:buChar char="•"/>
            </a:pPr>
            <a:r>
              <a:rPr lang="sr-Latn-RS" sz="2200" dirty="0" smtClean="0">
                <a:latin typeface="Times New Roman" pitchFamily="18" charset="0"/>
                <a:cs typeface="Times New Roman" pitchFamily="18" charset="0"/>
              </a:rPr>
              <a:t>  </a:t>
            </a:r>
            <a:r>
              <a:rPr lang="en-US" sz="2400" dirty="0" smtClean="0"/>
              <a:t>it is connected with other scientific fields, especially with sociological, demographic, economic sciences, medical ethics and legal sciences.</a:t>
            </a:r>
          </a:p>
          <a:p>
            <a:pPr algn="just">
              <a:buFont typeface="Arial" pitchFamily="34" charset="0"/>
              <a:buChar char="•"/>
            </a:pPr>
            <a:endParaRPr lang="en-US" sz="2200" dirty="0" smtClean="0">
              <a:latin typeface="Times New Roman" pitchFamily="18" charset="0"/>
              <a:cs typeface="Times New Roman" pitchFamily="18" charset="0"/>
            </a:endParaRPr>
          </a:p>
        </p:txBody>
      </p:sp>
      <p:sp>
        <p:nvSpPr>
          <p:cNvPr id="4" name="TextBox 3"/>
          <p:cNvSpPr txBox="1"/>
          <p:nvPr/>
        </p:nvSpPr>
        <p:spPr>
          <a:xfrm>
            <a:off x="1475656" y="509771"/>
            <a:ext cx="5214974" cy="830997"/>
          </a:xfrm>
          <a:prstGeom prst="rect">
            <a:avLst/>
          </a:prstGeom>
          <a:noFill/>
        </p:spPr>
        <p:txBody>
          <a:bodyPr wrap="square" rtlCol="0">
            <a:spAutoFit/>
          </a:bodyPr>
          <a:lstStyle/>
          <a:p>
            <a:pPr algn="r"/>
            <a:r>
              <a:rPr lang="en-US" sz="2400" dirty="0" smtClean="0"/>
              <a:t>Multidisciplinary science</a:t>
            </a:r>
          </a:p>
          <a:p>
            <a:pPr algn="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908720"/>
            <a:ext cx="7929618" cy="5693866"/>
          </a:xfrm>
          <a:prstGeom prst="rect">
            <a:avLst/>
          </a:prstGeom>
        </p:spPr>
        <p:txBody>
          <a:bodyPr wrap="square">
            <a:spAutoFit/>
          </a:bodyPr>
          <a:lstStyle/>
          <a:p>
            <a:pPr algn="ctr">
              <a:buFont typeface="Arial" pitchFamily="34" charset="0"/>
              <a:buChar char="•"/>
            </a:pPr>
            <a:r>
              <a:rPr lang="en-US" sz="2800" b="1" dirty="0" smtClean="0"/>
              <a:t>         Social medicine</a:t>
            </a:r>
            <a:r>
              <a:rPr lang="sr-Cyrl-RS" sz="2800" b="1" dirty="0" smtClean="0"/>
              <a:t>-</a:t>
            </a:r>
            <a:r>
              <a:rPr lang="en-US" sz="2800" b="1" dirty="0" smtClean="0"/>
              <a:t>Public health approach</a:t>
            </a:r>
            <a:endParaRPr lang="en-US" sz="2800" b="1"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pPr algn="just">
              <a:buFont typeface="Arial" pitchFamily="34" charset="0"/>
              <a:buChar char="•"/>
            </a:pPr>
            <a:r>
              <a:rPr lang="en-US" sz="2800" dirty="0" smtClean="0">
                <a:latin typeface="Times New Roman" pitchFamily="18" charset="0"/>
                <a:cs typeface="Times New Roman" pitchFamily="18" charset="0"/>
              </a:rPr>
              <a:t>  </a:t>
            </a:r>
            <a:r>
              <a:rPr lang="sr-Latn-RS" sz="2800" dirty="0" smtClean="0">
                <a:latin typeface="Times New Roman" pitchFamily="18" charset="0"/>
                <a:cs typeface="Times New Roman" pitchFamily="18" charset="0"/>
              </a:rPr>
              <a:t>Clinical medicine (</a:t>
            </a:r>
            <a:r>
              <a:rPr lang="en-US" sz="2800" dirty="0" smtClean="0"/>
              <a:t>individual or clinical approach</a:t>
            </a:r>
            <a:r>
              <a:rPr lang="sr-Latn-RS" sz="2800" dirty="0" smtClean="0"/>
              <a:t>)</a:t>
            </a:r>
            <a:r>
              <a:rPr lang="en-US" sz="2800" dirty="0" smtClean="0"/>
              <a:t> takes the individual as the unit of observation and assesses the state of health based on procedures</a:t>
            </a:r>
            <a:r>
              <a:rPr lang="sr-Latn-RS" sz="2800" dirty="0" smtClean="0"/>
              <a:t>.</a:t>
            </a:r>
            <a:r>
              <a:rPr lang="en-US" sz="2800" dirty="0" smtClean="0"/>
              <a:t> </a:t>
            </a:r>
            <a:endParaRPr lang="sr-Latn-RS" sz="2800" dirty="0" smtClean="0"/>
          </a:p>
          <a:p>
            <a:pPr algn="just"/>
            <a:endParaRPr lang="sr-Latn-RS" sz="2800" dirty="0" smtClean="0"/>
          </a:p>
          <a:p>
            <a:pPr algn="just"/>
            <a:endParaRPr lang="sr-Latn-RS" sz="2800" dirty="0" smtClean="0"/>
          </a:p>
          <a:p>
            <a:pPr algn="just">
              <a:buFont typeface="Arial" pitchFamily="34" charset="0"/>
              <a:buChar char="•"/>
            </a:pPr>
            <a:r>
              <a:rPr lang="sr-Latn-RS" sz="2800" b="1" dirty="0" smtClean="0"/>
              <a:t>S</a:t>
            </a:r>
            <a:r>
              <a:rPr lang="en-US" sz="2800" b="1" dirty="0" err="1" smtClean="0"/>
              <a:t>ocial</a:t>
            </a:r>
            <a:r>
              <a:rPr lang="en-US" sz="2800" b="1" dirty="0" smtClean="0"/>
              <a:t> medicine takes the population as the unit of observation and assesses the state of health based on indicators</a:t>
            </a:r>
            <a:endParaRPr lang="en-US" sz="2800" b="1"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p:txBody>
      </p:sp>
      <p:sp>
        <p:nvSpPr>
          <p:cNvPr id="5" name="TextBox 4"/>
          <p:cNvSpPr txBox="1"/>
          <p:nvPr/>
        </p:nvSpPr>
        <p:spPr>
          <a:xfrm>
            <a:off x="1285852" y="357166"/>
            <a:ext cx="7215238" cy="461665"/>
          </a:xfrm>
          <a:prstGeom prst="rect">
            <a:avLst/>
          </a:prstGeom>
          <a:noFill/>
        </p:spPr>
        <p:txBody>
          <a:bodyPr wrap="square" rtlCol="0">
            <a:spAutoFit/>
          </a:bodyPr>
          <a:lstStyle/>
          <a:p>
            <a:pPr algn="r"/>
            <a:r>
              <a:rPr lang="sr-Latn-RS" sz="2400" b="1" dirty="0" smtClean="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30542155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1916832"/>
            <a:ext cx="7000924" cy="3477875"/>
          </a:xfrm>
          <a:prstGeom prst="rect">
            <a:avLst/>
          </a:prstGeom>
        </p:spPr>
        <p:txBody>
          <a:bodyPr wrap="square">
            <a:spAutoFit/>
          </a:bodyPr>
          <a:lstStyle/>
          <a:p>
            <a:pPr algn="just">
              <a:buFont typeface="Arial" pitchFamily="34" charset="0"/>
              <a:buChar char="•"/>
              <a:defRPr/>
            </a:pPr>
            <a:r>
              <a:rPr lang="en-US" sz="2000" dirty="0" smtClean="0">
                <a:latin typeface="Times New Roman" pitchFamily="18" charset="0"/>
                <a:cs typeface="Times New Roman" pitchFamily="18" charset="0"/>
              </a:rPr>
              <a:t> </a:t>
            </a:r>
            <a:r>
              <a:rPr lang="en-US" sz="2000" dirty="0" smtClean="0"/>
              <a:t>As a scientific discipline, social medicine does not have a long tradition. Its development as a science and teaching subject is closely related to the development of preventive medicine.</a:t>
            </a:r>
            <a:endParaRPr lang="sr-Latn-RS" sz="2000" dirty="0" smtClean="0"/>
          </a:p>
          <a:p>
            <a:pPr algn="just">
              <a:defRPr/>
            </a:pPr>
            <a:endParaRPr lang="en-US" sz="2000" dirty="0" smtClean="0"/>
          </a:p>
          <a:p>
            <a:pPr algn="just">
              <a:buFont typeface="Arial" pitchFamily="34" charset="0"/>
              <a:buChar char="•"/>
              <a:defRPr/>
            </a:pPr>
            <a:r>
              <a:rPr lang="sr-Cyrl-RS" sz="2000" dirty="0" smtClean="0">
                <a:latin typeface="Times New Roman" pitchFamily="18" charset="0"/>
                <a:cs typeface="Times New Roman" pitchFamily="18" charset="0"/>
              </a:rPr>
              <a:t> </a:t>
            </a:r>
            <a:r>
              <a:rPr lang="sr-Latn-RS" sz="2000" dirty="0" smtClean="0"/>
              <a:t>S</a:t>
            </a:r>
            <a:r>
              <a:rPr lang="en-US" sz="2000" dirty="0" err="1" smtClean="0"/>
              <a:t>ignificant</a:t>
            </a:r>
            <a:r>
              <a:rPr lang="en-US" sz="2000" dirty="0" smtClean="0"/>
              <a:t> development of social medicine in the 19th century</a:t>
            </a:r>
          </a:p>
          <a:p>
            <a:pPr algn="just">
              <a:buFont typeface="Arial" pitchFamily="34" charset="0"/>
              <a:buChar char="•"/>
              <a:defRPr/>
            </a:pPr>
            <a:endParaRPr lang="sr-Latn-CS" sz="2000" dirty="0" smtClean="0">
              <a:latin typeface="Times New Roman" pitchFamily="18" charset="0"/>
              <a:cs typeface="Times New Roman" pitchFamily="18" charset="0"/>
            </a:endParaRPr>
          </a:p>
          <a:p>
            <a:pPr algn="just">
              <a:buFont typeface="Arial" pitchFamily="34" charset="0"/>
              <a:buChar char="•"/>
              <a:defRPr/>
            </a:pPr>
            <a:endParaRPr lang="sr-Latn-CS" sz="2000" dirty="0" smtClean="0">
              <a:latin typeface="Times New Roman" pitchFamily="18" charset="0"/>
              <a:cs typeface="Times New Roman" pitchFamily="18" charset="0"/>
            </a:endParaRPr>
          </a:p>
          <a:p>
            <a:pPr algn="just">
              <a:defRPr/>
            </a:pPr>
            <a:endParaRPr lang="sr-Latn-CS" sz="2000" b="1" dirty="0" smtClean="0">
              <a:latin typeface="Times New Roman" pitchFamily="18" charset="0"/>
              <a:cs typeface="Times New Roman" pitchFamily="18" charset="0"/>
            </a:endParaRPr>
          </a:p>
          <a:p>
            <a:pPr algn="just">
              <a:defRPr/>
            </a:pPr>
            <a:endParaRPr lang="en-US" sz="2000" b="1" dirty="0">
              <a:latin typeface="Times New Roman" pitchFamily="18" charset="0"/>
              <a:cs typeface="Times New Roman" pitchFamily="18" charset="0"/>
            </a:endParaRPr>
          </a:p>
        </p:txBody>
      </p:sp>
      <p:sp>
        <p:nvSpPr>
          <p:cNvPr id="3" name="TextBox 2"/>
          <p:cNvSpPr txBox="1"/>
          <p:nvPr/>
        </p:nvSpPr>
        <p:spPr>
          <a:xfrm>
            <a:off x="1000100" y="357166"/>
            <a:ext cx="7500990" cy="461665"/>
          </a:xfrm>
          <a:prstGeom prst="rect">
            <a:avLst/>
          </a:prstGeom>
          <a:noFill/>
        </p:spPr>
        <p:txBody>
          <a:bodyPr wrap="square" rtlCol="0">
            <a:spAutoFit/>
          </a:bodyPr>
          <a:lstStyle/>
          <a:p>
            <a:pPr algn="r"/>
            <a:r>
              <a:rPr lang="sr-Latn-RS" sz="2400" dirty="0" smtClean="0"/>
              <a:t>D</a:t>
            </a:r>
            <a:r>
              <a:rPr lang="en-US" sz="2400" dirty="0" err="1" smtClean="0"/>
              <a:t>evelopment</a:t>
            </a:r>
            <a:r>
              <a:rPr lang="en-US" sz="2400" dirty="0" smtClean="0"/>
              <a:t> of </a:t>
            </a:r>
            <a:r>
              <a:rPr lang="sr-Latn-RS" sz="2400" dirty="0" smtClean="0"/>
              <a:t>S</a:t>
            </a:r>
            <a:r>
              <a:rPr lang="en-US" sz="2400" dirty="0" err="1" smtClean="0"/>
              <a:t>ocial</a:t>
            </a:r>
            <a:r>
              <a:rPr lang="en-US" sz="2400" dirty="0" smtClean="0"/>
              <a:t> medicine </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621244"/>
            <a:ext cx="5616624" cy="2616101"/>
          </a:xfrm>
          <a:prstGeom prst="rect">
            <a:avLst/>
          </a:prstGeom>
          <a:noFill/>
        </p:spPr>
        <p:txBody>
          <a:bodyPr wrap="square" rtlCol="0">
            <a:spAutoFit/>
          </a:bodyPr>
          <a:lstStyle/>
          <a:p>
            <a:r>
              <a:rPr lang="en-US" sz="22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a:t>
            </a:r>
            <a:r>
              <a:rPr lang="en-US" sz="2200" dirty="0" smtClean="0">
                <a:latin typeface="Times New Roman" pitchFamily="18" charset="0"/>
                <a:cs typeface="Times New Roman" pitchFamily="18" charset="0"/>
              </a:rPr>
              <a:t> </a:t>
            </a:r>
            <a:r>
              <a:rPr lang="en-US" sz="2400" dirty="0" smtClean="0"/>
              <a:t>At the very beginning of the development of the human community, the goal of that protection was to use the knowledge and experience gained at that stage of development. </a:t>
            </a:r>
            <a:endParaRPr lang="en-US" sz="2200" dirty="0" smtClean="0">
              <a:latin typeface="Algerian" pitchFamily="82" charset="0"/>
              <a:cs typeface="Times New Roman" pitchFamily="18" charset="0"/>
            </a:endParaRPr>
          </a:p>
          <a:p>
            <a:r>
              <a:rPr lang="en-US" sz="2200" dirty="0" smtClean="0">
                <a:latin typeface="Algerian" pitchFamily="82" charset="0"/>
                <a:cs typeface="Times New Roman" pitchFamily="18" charset="0"/>
              </a:rPr>
              <a:t> </a:t>
            </a:r>
          </a:p>
          <a:p>
            <a:r>
              <a:rPr lang="en-US" sz="2200" b="1" dirty="0" smtClean="0">
                <a:latin typeface="Times New Roman" pitchFamily="18" charset="0"/>
                <a:cs typeface="Times New Roman" pitchFamily="18" charset="0"/>
              </a:rPr>
              <a:t> </a:t>
            </a:r>
            <a:endParaRPr lang="sr-Latn-CS" sz="2200" dirty="0">
              <a:latin typeface="Times New Roman" pitchFamily="18" charset="0"/>
              <a:cs typeface="Times New Roman" pitchFamily="18" charset="0"/>
            </a:endParaRPr>
          </a:p>
        </p:txBody>
      </p:sp>
      <p:sp>
        <p:nvSpPr>
          <p:cNvPr id="5" name="TextBox 4"/>
          <p:cNvSpPr txBox="1"/>
          <p:nvPr/>
        </p:nvSpPr>
        <p:spPr>
          <a:xfrm>
            <a:off x="4429124" y="357166"/>
            <a:ext cx="4214842" cy="830997"/>
          </a:xfrm>
          <a:prstGeom prst="rect">
            <a:avLst/>
          </a:prstGeom>
          <a:noFill/>
        </p:spPr>
        <p:txBody>
          <a:bodyPr wrap="square" rtlCol="0">
            <a:spAutoFit/>
          </a:bodyPr>
          <a:lstStyle/>
          <a:p>
            <a:pPr algn="r"/>
            <a:r>
              <a:rPr lang="sr-Latn-RS" sz="2400" dirty="0" smtClean="0"/>
              <a:t>D</a:t>
            </a:r>
            <a:r>
              <a:rPr lang="en-US" sz="2400" dirty="0" err="1" smtClean="0"/>
              <a:t>evelopment</a:t>
            </a:r>
            <a:r>
              <a:rPr lang="en-US" sz="2400" dirty="0" smtClean="0"/>
              <a:t> of </a:t>
            </a:r>
            <a:r>
              <a:rPr lang="sr-Latn-RS" sz="2400" dirty="0" smtClean="0"/>
              <a:t>S</a:t>
            </a:r>
            <a:r>
              <a:rPr lang="en-US" sz="2400" dirty="0" err="1" smtClean="0"/>
              <a:t>ocial</a:t>
            </a:r>
            <a:r>
              <a:rPr lang="en-US" sz="2400" dirty="0" smtClean="0"/>
              <a:t> medicine </a:t>
            </a:r>
            <a:endParaRPr lang="en-US" sz="2400" b="1" dirty="0" smtClean="0">
              <a:latin typeface="Times New Roman" pitchFamily="18" charset="0"/>
              <a:cs typeface="Times New Roman" pitchFamily="18" charset="0"/>
            </a:endParaRPr>
          </a:p>
        </p:txBody>
      </p:sp>
      <p:pic>
        <p:nvPicPr>
          <p:cNvPr id="6" name="Picture 5" descr="Rezultat slika za праисторија"/>
          <p:cNvPicPr/>
          <p:nvPr/>
        </p:nvPicPr>
        <p:blipFill>
          <a:blip r:embed="rId2" cstate="print"/>
          <a:srcRect/>
          <a:stretch>
            <a:fillRect/>
          </a:stretch>
        </p:blipFill>
        <p:spPr bwMode="auto">
          <a:xfrm>
            <a:off x="5940152" y="1772816"/>
            <a:ext cx="2705443" cy="2952328"/>
          </a:xfrm>
          <a:prstGeom prst="rect">
            <a:avLst/>
          </a:prstGeom>
          <a:noFill/>
          <a:ln w="9525">
            <a:noFill/>
            <a:miter lim="800000"/>
            <a:headEnd/>
            <a:tailEnd/>
          </a:ln>
        </p:spPr>
      </p:pic>
      <p:pic>
        <p:nvPicPr>
          <p:cNvPr id="7" name="Picture 6" descr="Srodna slika"/>
          <p:cNvPicPr/>
          <p:nvPr/>
        </p:nvPicPr>
        <p:blipFill>
          <a:blip r:embed="rId3" cstate="print"/>
          <a:srcRect/>
          <a:stretch>
            <a:fillRect/>
          </a:stretch>
        </p:blipFill>
        <p:spPr bwMode="auto">
          <a:xfrm>
            <a:off x="2699792" y="4725144"/>
            <a:ext cx="5832648" cy="18361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1621244"/>
            <a:ext cx="7858180" cy="1200329"/>
          </a:xfrm>
          <a:prstGeom prst="rect">
            <a:avLst/>
          </a:prstGeom>
          <a:noFill/>
        </p:spPr>
        <p:txBody>
          <a:bodyPr wrap="square" rtlCol="0">
            <a:spAutoFit/>
          </a:bodyPr>
          <a:lstStyle/>
          <a:p>
            <a:pPr algn="just">
              <a:buFont typeface="Arial" pitchFamily="34" charset="0"/>
              <a:buChar char="•"/>
            </a:pPr>
            <a:r>
              <a:rPr lang="sr-Latn-RS" sz="2200" b="1" dirty="0" smtClean="0">
                <a:latin typeface="Times New Roman" pitchFamily="18" charset="0"/>
                <a:cs typeface="Times New Roman" pitchFamily="18" charset="0"/>
              </a:rPr>
              <a:t> </a:t>
            </a:r>
            <a:r>
              <a:rPr lang="en-US" sz="2400" dirty="0" smtClean="0"/>
              <a:t>The foundations of social medicine can be found in the religious provisions of the ancient Babylonians, Jews, Egyptians and Chaldeans</a:t>
            </a:r>
            <a:r>
              <a:rPr lang="sr-Latn-RS" sz="2400" dirty="0" smtClean="0"/>
              <a:t> ect.</a:t>
            </a:r>
            <a:endParaRPr lang="sr-Latn-RS" sz="2200" b="1" dirty="0" smtClean="0">
              <a:latin typeface="Times New Roman" pitchFamily="18" charset="0"/>
              <a:cs typeface="Times New Roman" pitchFamily="18" charset="0"/>
            </a:endParaRPr>
          </a:p>
        </p:txBody>
      </p:sp>
      <p:sp>
        <p:nvSpPr>
          <p:cNvPr id="4" name="TextBox 3"/>
          <p:cNvSpPr txBox="1"/>
          <p:nvPr/>
        </p:nvSpPr>
        <p:spPr>
          <a:xfrm>
            <a:off x="3000364" y="285728"/>
            <a:ext cx="5572164" cy="461665"/>
          </a:xfrm>
          <a:prstGeom prst="rect">
            <a:avLst/>
          </a:prstGeom>
          <a:noFill/>
        </p:spPr>
        <p:txBody>
          <a:bodyPr wrap="square" rtlCol="0">
            <a:spAutoFit/>
          </a:bodyPr>
          <a:lstStyle/>
          <a:p>
            <a:pPr algn="r"/>
            <a:r>
              <a:rPr lang="sr-Latn-RS" sz="2400" dirty="0" smtClean="0"/>
              <a:t>D</a:t>
            </a:r>
            <a:r>
              <a:rPr lang="en-US" sz="2400" dirty="0" err="1" smtClean="0"/>
              <a:t>evelopment</a:t>
            </a:r>
            <a:r>
              <a:rPr lang="en-US" sz="2400" dirty="0" smtClean="0"/>
              <a:t> of </a:t>
            </a:r>
            <a:r>
              <a:rPr lang="sr-Latn-RS" sz="2400" dirty="0" smtClean="0"/>
              <a:t>S</a:t>
            </a:r>
            <a:r>
              <a:rPr lang="en-US" sz="2400" dirty="0" err="1" smtClean="0"/>
              <a:t>ocial</a:t>
            </a:r>
            <a:r>
              <a:rPr lang="en-US" sz="2400" dirty="0" smtClean="0"/>
              <a:t> medicine </a:t>
            </a:r>
            <a:endParaRPr lang="en-US" sz="2400" b="1" dirty="0" smtClean="0">
              <a:latin typeface="Times New Roman" pitchFamily="18" charset="0"/>
              <a:cs typeface="Times New Roman" pitchFamily="18" charset="0"/>
            </a:endParaRPr>
          </a:p>
        </p:txBody>
      </p:sp>
      <p:pic>
        <p:nvPicPr>
          <p:cNvPr id="5" name="Picture 4" descr="Rezultat slika za медицина у вавилон"/>
          <p:cNvPicPr/>
          <p:nvPr/>
        </p:nvPicPr>
        <p:blipFill>
          <a:blip r:embed="rId2" cstate="print"/>
          <a:srcRect/>
          <a:stretch>
            <a:fillRect/>
          </a:stretch>
        </p:blipFill>
        <p:spPr bwMode="auto">
          <a:xfrm>
            <a:off x="6228184" y="3212976"/>
            <a:ext cx="2592288" cy="2880320"/>
          </a:xfrm>
          <a:prstGeom prst="rect">
            <a:avLst/>
          </a:prstGeom>
          <a:noFill/>
          <a:ln w="9525">
            <a:noFill/>
            <a:miter lim="800000"/>
            <a:headEnd/>
            <a:tailEnd/>
          </a:ln>
        </p:spPr>
      </p:pic>
      <p:pic>
        <p:nvPicPr>
          <p:cNvPr id="6" name="Picture 5" descr="Srodna slika"/>
          <p:cNvPicPr/>
          <p:nvPr/>
        </p:nvPicPr>
        <p:blipFill>
          <a:blip r:embed="rId3" cstate="print"/>
          <a:srcRect/>
          <a:stretch>
            <a:fillRect/>
          </a:stretch>
        </p:blipFill>
        <p:spPr bwMode="auto">
          <a:xfrm>
            <a:off x="251520" y="3068960"/>
            <a:ext cx="3240360" cy="3240360"/>
          </a:xfrm>
          <a:prstGeom prst="rect">
            <a:avLst/>
          </a:prstGeom>
          <a:noFill/>
          <a:ln w="9525">
            <a:noFill/>
            <a:miter lim="800000"/>
            <a:headEnd/>
            <a:tailEnd/>
          </a:ln>
        </p:spPr>
      </p:pic>
      <p:pic>
        <p:nvPicPr>
          <p:cNvPr id="7" name="Picture 6" descr="Srodna slika"/>
          <p:cNvPicPr/>
          <p:nvPr/>
        </p:nvPicPr>
        <p:blipFill>
          <a:blip r:embed="rId4" cstate="print"/>
          <a:srcRect/>
          <a:stretch>
            <a:fillRect/>
          </a:stretch>
        </p:blipFill>
        <p:spPr bwMode="auto">
          <a:xfrm>
            <a:off x="3491880" y="3068960"/>
            <a:ext cx="2736304" cy="3151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4348" y="357166"/>
            <a:ext cx="7643866" cy="461665"/>
          </a:xfrm>
          <a:prstGeom prst="rect">
            <a:avLst/>
          </a:prstGeom>
          <a:noFill/>
        </p:spPr>
        <p:txBody>
          <a:bodyPr wrap="square" rtlCol="0">
            <a:spAutoFit/>
          </a:bodyPr>
          <a:lstStyle/>
          <a:p>
            <a:pPr algn="r"/>
            <a:r>
              <a:rPr lang="en-US" sz="2400" b="1" dirty="0" smtClean="0">
                <a:latin typeface="Times New Roman" pitchFamily="18" charset="0"/>
                <a:cs typeface="Times New Roman" pitchFamily="18" charset="0"/>
              </a:rPr>
              <a:t> </a:t>
            </a:r>
            <a:endParaRPr lang="en-US" sz="2400" b="1" dirty="0">
              <a:latin typeface="Times New Roman" pitchFamily="18" charset="0"/>
              <a:cs typeface="Times New Roman" pitchFamily="18" charset="0"/>
            </a:endParaRPr>
          </a:p>
        </p:txBody>
      </p:sp>
      <p:sp>
        <p:nvSpPr>
          <p:cNvPr id="4" name="Rectangle 3"/>
          <p:cNvSpPr/>
          <p:nvPr/>
        </p:nvSpPr>
        <p:spPr>
          <a:xfrm>
            <a:off x="1571604" y="1214422"/>
            <a:ext cx="4572000" cy="1138773"/>
          </a:xfrm>
          <a:prstGeom prst="rect">
            <a:avLst/>
          </a:prstGeom>
        </p:spPr>
        <p:txBody>
          <a:bodyPr>
            <a:spAutoFit/>
          </a:bodyPr>
          <a:lstStyle/>
          <a:p>
            <a:r>
              <a:rPr lang="hr-HR" sz="24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br>
              <a:rPr lang="hr-HR" sz="24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br>
            <a:r>
              <a:rPr lang="hr-HR" sz="24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hr-HR" sz="2400" b="1" dirty="0" smtClean="0">
                <a:latin typeface="Times New Roman" pitchFamily="18" charset="0"/>
                <a:cs typeface="Times New Roman" pitchFamily="18" charset="0"/>
              </a:rPr>
              <a:t>Johan Peter Frank </a:t>
            </a:r>
            <a:r>
              <a:rPr lang="hr-HR" sz="2000" b="1" dirty="0" smtClean="0">
                <a:latin typeface="Times New Roman" pitchFamily="18" charset="0"/>
                <a:cs typeface="Times New Roman" pitchFamily="18" charset="0"/>
              </a:rPr>
              <a:t>(1745.</a:t>
            </a:r>
            <a:r>
              <a:rPr lang="en-US" sz="2000" b="1" dirty="0" smtClean="0">
                <a:latin typeface="Times New Roman" pitchFamily="18" charset="0"/>
                <a:cs typeface="Times New Roman" pitchFamily="18" charset="0"/>
              </a:rPr>
              <a:t> </a:t>
            </a:r>
            <a:r>
              <a:rPr lang="hr-HR" sz="2000" b="1" dirty="0" smtClean="0">
                <a:latin typeface="Times New Roman" pitchFamily="18" charset="0"/>
                <a:cs typeface="Times New Roman" pitchFamily="18" charset="0"/>
              </a:rPr>
              <a:t>-1821.</a:t>
            </a:r>
            <a:r>
              <a:rPr lang="sr-Latn-RS" sz="2000" b="1" dirty="0" smtClean="0">
                <a:latin typeface="Times New Roman" pitchFamily="18" charset="0"/>
                <a:cs typeface="Times New Roman" pitchFamily="18" charset="0"/>
              </a:rPr>
              <a:t>)</a:t>
            </a:r>
            <a:r>
              <a:rPr lang="hr-HR" sz="2000" b="1" dirty="0" smtClean="0">
                <a:latin typeface="Times New Roman" pitchFamily="18" charset="0"/>
                <a:cs typeface="Times New Roman" pitchFamily="18" charset="0"/>
              </a:rPr>
              <a:t/>
            </a:r>
            <a:br>
              <a:rPr lang="hr-HR" sz="2000" b="1" dirty="0" smtClean="0">
                <a:latin typeface="Times New Roman" pitchFamily="18" charset="0"/>
                <a:cs typeface="Times New Roman" pitchFamily="18" charset="0"/>
              </a:rPr>
            </a:br>
            <a:endParaRPr lang="en-US" sz="2000" b="1" dirty="0">
              <a:latin typeface="Times New Roman" pitchFamily="18" charset="0"/>
              <a:cs typeface="Times New Roman" pitchFamily="18" charset="0"/>
            </a:endParaRPr>
          </a:p>
        </p:txBody>
      </p:sp>
      <p:sp>
        <p:nvSpPr>
          <p:cNvPr id="5" name="Rectangle 4"/>
          <p:cNvSpPr/>
          <p:nvPr/>
        </p:nvSpPr>
        <p:spPr>
          <a:xfrm>
            <a:off x="428596" y="2428868"/>
            <a:ext cx="284052" cy="430887"/>
          </a:xfrm>
          <a:prstGeom prst="rect">
            <a:avLst/>
          </a:prstGeom>
        </p:spPr>
        <p:txBody>
          <a:bodyPr wrap="none">
            <a:spAutoFit/>
          </a:bodyPr>
          <a:lstStyle/>
          <a:p>
            <a:pPr>
              <a:buFont typeface="Arial" pitchFamily="34" charset="0"/>
              <a:buChar char="•"/>
              <a:defRPr/>
            </a:pPr>
            <a:endParaRPr lang="hr-HR" sz="2200" b="1" dirty="0" smtClean="0">
              <a:latin typeface="Times New Roman" pitchFamily="18" charset="0"/>
              <a:cs typeface="Times New Roman" pitchFamily="18" charset="0"/>
            </a:endParaRPr>
          </a:p>
        </p:txBody>
      </p:sp>
      <p:sp>
        <p:nvSpPr>
          <p:cNvPr id="11" name="TextBox 10"/>
          <p:cNvSpPr txBox="1"/>
          <p:nvPr/>
        </p:nvSpPr>
        <p:spPr>
          <a:xfrm>
            <a:off x="428596" y="2636912"/>
            <a:ext cx="6072230" cy="4524315"/>
          </a:xfrm>
          <a:prstGeom prst="rect">
            <a:avLst/>
          </a:prstGeom>
          <a:noFill/>
        </p:spPr>
        <p:txBody>
          <a:bodyPr wrap="square" rtlCol="0">
            <a:spAutoFit/>
          </a:bodyPr>
          <a:lstStyle/>
          <a:p>
            <a:r>
              <a:rPr lang="en-US" sz="2400" dirty="0" smtClean="0"/>
              <a:t>One of the pioneers of social medicine</a:t>
            </a:r>
          </a:p>
          <a:p>
            <a:r>
              <a:rPr lang="en-US" sz="2400" dirty="0" smtClean="0"/>
              <a:t>Johann Frank was an important figure in the early history of </a:t>
            </a:r>
            <a:r>
              <a:rPr lang="en-US" sz="2400" u="sng" dirty="0" smtClean="0">
                <a:hlinkClick r:id="rId2" tooltip="Social medicine"/>
              </a:rPr>
              <a:t>social medicine</a:t>
            </a:r>
            <a:r>
              <a:rPr lang="en-US" sz="2400" dirty="0" smtClean="0"/>
              <a:t> and public health. For much of his career he worked on the  System of Medical Policy. His methodology for public health dealt with subjects such as public sanitation, water supply issues, sexual hygiene, maternal and child welfare, food safety to name a few.</a:t>
            </a:r>
          </a:p>
          <a:p>
            <a:r>
              <a:rPr lang="en-US" sz="2400" dirty="0" smtClean="0"/>
              <a:t> </a:t>
            </a:r>
          </a:p>
          <a:p>
            <a:endParaRPr lang="en-US" sz="2400" b="1" dirty="0">
              <a:latin typeface="Times New Roman" pitchFamily="18" charset="0"/>
              <a:cs typeface="Times New Roman" pitchFamily="18" charset="0"/>
            </a:endParaRPr>
          </a:p>
        </p:txBody>
      </p:sp>
      <p:pic>
        <p:nvPicPr>
          <p:cNvPr id="2050" name="Picture 2" descr="C:\Documents and Settings\Darko\Desktop\Johann_Peter_Frank.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618669" y="1988840"/>
            <a:ext cx="2345819" cy="3528392"/>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ectangle 7"/>
          <p:cNvSpPr/>
          <p:nvPr/>
        </p:nvSpPr>
        <p:spPr>
          <a:xfrm>
            <a:off x="251520" y="548680"/>
            <a:ext cx="6984776" cy="954107"/>
          </a:xfrm>
          <a:prstGeom prst="rect">
            <a:avLst/>
          </a:prstGeom>
        </p:spPr>
        <p:txBody>
          <a:bodyPr wrap="square">
            <a:spAutoFit/>
          </a:bodyPr>
          <a:lstStyle/>
          <a:p>
            <a:pPr algn="r"/>
            <a:r>
              <a:rPr lang="sr-Latn-RS" sz="2800" dirty="0" smtClean="0"/>
              <a:t>D</a:t>
            </a:r>
            <a:r>
              <a:rPr lang="en-US" sz="2800" dirty="0" err="1" smtClean="0"/>
              <a:t>evelopment</a:t>
            </a:r>
            <a:r>
              <a:rPr lang="en-US" sz="2800" dirty="0" smtClean="0"/>
              <a:t> of </a:t>
            </a:r>
            <a:r>
              <a:rPr lang="sr-Latn-RS" sz="2800" dirty="0" smtClean="0"/>
              <a:t>S</a:t>
            </a:r>
            <a:r>
              <a:rPr lang="en-US" sz="2800" dirty="0" err="1" smtClean="0"/>
              <a:t>ocial</a:t>
            </a:r>
            <a:r>
              <a:rPr lang="en-US" sz="2800" dirty="0" smtClean="0"/>
              <a:t> medicine </a:t>
            </a:r>
            <a:r>
              <a:rPr lang="sr-Latn-RS" sz="2800" dirty="0" smtClean="0"/>
              <a:t> in the world</a:t>
            </a:r>
            <a:endParaRPr lang="en-US" sz="28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0</TotalTime>
  <Words>1810</Words>
  <Application>Microsoft Office PowerPoint</Application>
  <PresentationFormat>On-screen Show (4:3)</PresentationFormat>
  <Paragraphs>236</Paragraphs>
  <Slides>34</Slides>
  <Notes>5</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Foundry</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  differences between clinical and public health activities and research </vt:lpstr>
      <vt:lpstr>Slide 26</vt:lpstr>
      <vt:lpstr>Slide 27</vt:lpstr>
      <vt:lpstr>Slide 28</vt:lpstr>
      <vt:lpstr>Slide 29</vt:lpstr>
      <vt:lpstr>Slide 30</vt:lpstr>
      <vt:lpstr>Slide 31</vt:lpstr>
      <vt:lpstr>Slide 32</vt:lpstr>
      <vt:lpstr>Slide 33</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2015-03-10T02:32:58Z</dcterms:created>
  <dcterms:modified xsi:type="dcterms:W3CDTF">2023-09-18T09:13:05Z</dcterms:modified>
</cp:coreProperties>
</file>